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49"/>
  </p:notesMasterIdLst>
  <p:handoutMasterIdLst>
    <p:handoutMasterId r:id="rId50"/>
  </p:handoutMasterIdLst>
  <p:sldIdLst>
    <p:sldId id="256" r:id="rId5"/>
    <p:sldId id="277" r:id="rId6"/>
    <p:sldId id="341" r:id="rId7"/>
    <p:sldId id="335" r:id="rId8"/>
    <p:sldId id="342" r:id="rId9"/>
    <p:sldId id="343" r:id="rId10"/>
    <p:sldId id="344" r:id="rId11"/>
    <p:sldId id="294" r:id="rId12"/>
    <p:sldId id="336" r:id="rId13"/>
    <p:sldId id="310" r:id="rId14"/>
    <p:sldId id="311" r:id="rId15"/>
    <p:sldId id="295" r:id="rId16"/>
    <p:sldId id="304" r:id="rId17"/>
    <p:sldId id="312" r:id="rId18"/>
    <p:sldId id="317" r:id="rId19"/>
    <p:sldId id="321" r:id="rId20"/>
    <p:sldId id="322" r:id="rId21"/>
    <p:sldId id="323" r:id="rId22"/>
    <p:sldId id="324" r:id="rId23"/>
    <p:sldId id="325" r:id="rId24"/>
    <p:sldId id="337" r:id="rId25"/>
    <p:sldId id="326" r:id="rId26"/>
    <p:sldId id="327" r:id="rId27"/>
    <p:sldId id="328" r:id="rId28"/>
    <p:sldId id="329" r:id="rId29"/>
    <p:sldId id="330" r:id="rId30"/>
    <p:sldId id="331" r:id="rId31"/>
    <p:sldId id="345" r:id="rId32"/>
    <p:sldId id="297" r:id="rId33"/>
    <p:sldId id="314" r:id="rId34"/>
    <p:sldId id="339" r:id="rId35"/>
    <p:sldId id="332" r:id="rId36"/>
    <p:sldId id="299" r:id="rId37"/>
    <p:sldId id="340" r:id="rId38"/>
    <p:sldId id="316" r:id="rId39"/>
    <p:sldId id="298" r:id="rId40"/>
    <p:sldId id="307" r:id="rId41"/>
    <p:sldId id="309" r:id="rId42"/>
    <p:sldId id="308" r:id="rId43"/>
    <p:sldId id="333" r:id="rId44"/>
    <p:sldId id="346" r:id="rId45"/>
    <p:sldId id="300" r:id="rId46"/>
    <p:sldId id="347"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4" d="100"/>
          <a:sy n="84" d="100"/>
        </p:scale>
        <p:origin x="610" y="72"/>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855402-608B-49C7-A2EA-DBD35C813996}"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41B38D89-3D46-4C3F-BBBA-67F8B7BEB158}">
      <dgm:prSet phldrT="[Text]" custT="1"/>
      <dgm:spPr/>
      <dgm:t>
        <a:bodyPr/>
        <a:lstStyle/>
        <a:p>
          <a:r>
            <a:rPr lang="en-US" sz="1200" b="1" dirty="0"/>
            <a:t>Month 10</a:t>
          </a:r>
          <a:r>
            <a:rPr lang="en-US" sz="1200" dirty="0"/>
            <a:t>:</a:t>
          </a:r>
        </a:p>
        <a:p>
          <a:r>
            <a:rPr lang="en-US" sz="1200" dirty="0"/>
            <a:t>AI models completed &amp; incorporated into decision engine</a:t>
          </a:r>
        </a:p>
      </dgm:t>
    </dgm:pt>
    <dgm:pt modelId="{25B2F032-334C-46B6-AFC6-A58D37D98E58}" type="parTrans" cxnId="{CD9D24E4-582B-49EC-96A6-4B3E68D5BB29}">
      <dgm:prSet/>
      <dgm:spPr/>
      <dgm:t>
        <a:bodyPr/>
        <a:lstStyle/>
        <a:p>
          <a:endParaRPr lang="en-US"/>
        </a:p>
      </dgm:t>
    </dgm:pt>
    <dgm:pt modelId="{A8DA75C0-FD04-44B9-8D12-AF8775C18B5C}" type="sibTrans" cxnId="{CD9D24E4-582B-49EC-96A6-4B3E68D5BB29}">
      <dgm:prSet/>
      <dgm:spPr/>
      <dgm:t>
        <a:bodyPr/>
        <a:lstStyle/>
        <a:p>
          <a:endParaRPr lang="en-US"/>
        </a:p>
      </dgm:t>
    </dgm:pt>
    <dgm:pt modelId="{536AB9FD-940C-4DB2-9FB1-B3F212D130F2}">
      <dgm:prSet phldrT="[Text]" custT="1"/>
      <dgm:spPr/>
      <dgm:t>
        <a:bodyPr/>
        <a:lstStyle/>
        <a:p>
          <a:r>
            <a:rPr lang="en-US" sz="1200" b="1" dirty="0"/>
            <a:t>Month 12</a:t>
          </a:r>
          <a:r>
            <a:rPr lang="en-US" sz="1200" dirty="0"/>
            <a:t>:</a:t>
          </a:r>
        </a:p>
        <a:p>
          <a:r>
            <a:rPr lang="en-US" sz="1200" dirty="0"/>
            <a:t>Beta launch with identified partners</a:t>
          </a:r>
        </a:p>
      </dgm:t>
    </dgm:pt>
    <dgm:pt modelId="{11C6C9ED-D6C3-4CF9-B369-DABC0FB0C1CD}" type="parTrans" cxnId="{A1BF3C09-C897-49C7-B987-F2296247C488}">
      <dgm:prSet/>
      <dgm:spPr/>
      <dgm:t>
        <a:bodyPr/>
        <a:lstStyle/>
        <a:p>
          <a:endParaRPr lang="en-US"/>
        </a:p>
      </dgm:t>
    </dgm:pt>
    <dgm:pt modelId="{134A9B94-A3A5-4C02-85FA-7A65A143E9DE}" type="sibTrans" cxnId="{A1BF3C09-C897-49C7-B987-F2296247C488}">
      <dgm:prSet/>
      <dgm:spPr/>
      <dgm:t>
        <a:bodyPr/>
        <a:lstStyle/>
        <a:p>
          <a:endParaRPr lang="en-US"/>
        </a:p>
      </dgm:t>
    </dgm:pt>
    <dgm:pt modelId="{6FB382FA-2E4E-46CA-AB30-BC3CD9CF4D52}">
      <dgm:prSet phldrT="[Text]" custT="1"/>
      <dgm:spPr/>
      <dgm:t>
        <a:bodyPr/>
        <a:lstStyle/>
        <a:p>
          <a:r>
            <a:rPr lang="en-US" sz="1200" b="1" dirty="0"/>
            <a:t>Month 18</a:t>
          </a:r>
          <a:r>
            <a:rPr lang="en-US" sz="1200" dirty="0"/>
            <a:t>:</a:t>
          </a:r>
        </a:p>
        <a:p>
          <a:r>
            <a:rPr lang="en-US" sz="1200" dirty="0"/>
            <a:t>Product launch in two use cases</a:t>
          </a:r>
        </a:p>
      </dgm:t>
    </dgm:pt>
    <dgm:pt modelId="{7F4CB109-0D29-4BFA-9EDA-3E31793EC02C}" type="parTrans" cxnId="{0977760E-0AF8-48E5-BB01-CF1D72EEE3EE}">
      <dgm:prSet/>
      <dgm:spPr/>
      <dgm:t>
        <a:bodyPr/>
        <a:lstStyle/>
        <a:p>
          <a:endParaRPr lang="en-US"/>
        </a:p>
      </dgm:t>
    </dgm:pt>
    <dgm:pt modelId="{C605B87C-DFDB-4FD2-A44D-E878D622EB6B}" type="sibTrans" cxnId="{0977760E-0AF8-48E5-BB01-CF1D72EEE3EE}">
      <dgm:prSet/>
      <dgm:spPr/>
      <dgm:t>
        <a:bodyPr/>
        <a:lstStyle/>
        <a:p>
          <a:endParaRPr lang="en-US"/>
        </a:p>
      </dgm:t>
    </dgm:pt>
    <dgm:pt modelId="{581F1CE4-3329-48E5-B140-DB41C3F36D1C}">
      <dgm:prSet custT="1"/>
      <dgm:spPr/>
      <dgm:t>
        <a:bodyPr/>
        <a:lstStyle/>
        <a:p>
          <a:r>
            <a:rPr lang="en-US" sz="1200" b="1" dirty="0"/>
            <a:t>Month 19</a:t>
          </a:r>
          <a:r>
            <a:rPr lang="en-US" sz="1200" dirty="0"/>
            <a:t>:</a:t>
          </a:r>
        </a:p>
        <a:p>
          <a:r>
            <a:rPr lang="en-US" sz="1200" dirty="0"/>
            <a:t>Begin shift to revenue based model </a:t>
          </a:r>
        </a:p>
      </dgm:t>
    </dgm:pt>
    <dgm:pt modelId="{2FCB10A5-00DC-4261-8360-F51FB935B110}" type="parTrans" cxnId="{82916FF8-CA20-4FBC-8B23-73C721F324F1}">
      <dgm:prSet/>
      <dgm:spPr/>
      <dgm:t>
        <a:bodyPr/>
        <a:lstStyle/>
        <a:p>
          <a:endParaRPr lang="en-US"/>
        </a:p>
      </dgm:t>
    </dgm:pt>
    <dgm:pt modelId="{05BD4664-959C-477D-989A-BC4F38A56F3F}" type="sibTrans" cxnId="{82916FF8-CA20-4FBC-8B23-73C721F324F1}">
      <dgm:prSet/>
      <dgm:spPr/>
      <dgm:t>
        <a:bodyPr/>
        <a:lstStyle/>
        <a:p>
          <a:endParaRPr lang="en-US"/>
        </a:p>
      </dgm:t>
    </dgm:pt>
    <dgm:pt modelId="{58A013B9-3B8F-43E8-B11D-AB8CF48D8087}">
      <dgm:prSet custT="1"/>
      <dgm:spPr/>
      <dgm:t>
        <a:bodyPr/>
        <a:lstStyle/>
        <a:p>
          <a:r>
            <a:rPr lang="en-US" sz="1200" b="1" dirty="0"/>
            <a:t>Month 1</a:t>
          </a:r>
          <a:r>
            <a:rPr lang="en-US" sz="1200" dirty="0"/>
            <a:t>:</a:t>
          </a:r>
        </a:p>
        <a:p>
          <a:r>
            <a:rPr lang="en-US" sz="1200" dirty="0"/>
            <a:t>Seed Funding Received</a:t>
          </a:r>
        </a:p>
      </dgm:t>
    </dgm:pt>
    <dgm:pt modelId="{D26DACCF-49C8-4378-972D-4A26B1E77615}" type="parTrans" cxnId="{CD62A3DA-66DA-4C92-AAF6-C7406C2FE290}">
      <dgm:prSet/>
      <dgm:spPr/>
      <dgm:t>
        <a:bodyPr/>
        <a:lstStyle/>
        <a:p>
          <a:endParaRPr lang="en-US"/>
        </a:p>
      </dgm:t>
    </dgm:pt>
    <dgm:pt modelId="{AF2E532D-D676-4C36-AEE3-E8FF6B5C729A}" type="sibTrans" cxnId="{CD62A3DA-66DA-4C92-AAF6-C7406C2FE290}">
      <dgm:prSet/>
      <dgm:spPr/>
      <dgm:t>
        <a:bodyPr/>
        <a:lstStyle/>
        <a:p>
          <a:endParaRPr lang="en-US"/>
        </a:p>
      </dgm:t>
    </dgm:pt>
    <dgm:pt modelId="{5A958D8A-7F09-4574-BCEF-60B4EA916DCC}">
      <dgm:prSet custT="1"/>
      <dgm:spPr/>
      <dgm:t>
        <a:bodyPr/>
        <a:lstStyle/>
        <a:p>
          <a:r>
            <a:rPr lang="en-US" sz="1200" b="1" dirty="0"/>
            <a:t>Month 24</a:t>
          </a:r>
          <a:r>
            <a:rPr lang="en-US" sz="1200" dirty="0"/>
            <a:t>:</a:t>
          </a:r>
        </a:p>
        <a:p>
          <a:r>
            <a:rPr lang="en-US" sz="1200" dirty="0"/>
            <a:t>Receive series A funding</a:t>
          </a:r>
        </a:p>
      </dgm:t>
    </dgm:pt>
    <dgm:pt modelId="{459DC14D-4073-4E01-B0F3-B5010678FB89}" type="parTrans" cxnId="{D6069E41-A140-4B8B-A944-B29FA11A17D5}">
      <dgm:prSet/>
      <dgm:spPr/>
      <dgm:t>
        <a:bodyPr/>
        <a:lstStyle/>
        <a:p>
          <a:endParaRPr lang="en-US"/>
        </a:p>
      </dgm:t>
    </dgm:pt>
    <dgm:pt modelId="{971C519A-7EA2-4A41-90F9-160B0D35917D}" type="sibTrans" cxnId="{D6069E41-A140-4B8B-A944-B29FA11A17D5}">
      <dgm:prSet/>
      <dgm:spPr/>
      <dgm:t>
        <a:bodyPr/>
        <a:lstStyle/>
        <a:p>
          <a:endParaRPr lang="en-US"/>
        </a:p>
      </dgm:t>
    </dgm:pt>
    <dgm:pt modelId="{A6A96211-9511-4EA1-94EC-C4463043D99E}">
      <dgm:prSet custT="1"/>
      <dgm:spPr/>
      <dgm:t>
        <a:bodyPr/>
        <a:lstStyle/>
        <a:p>
          <a:r>
            <a:rPr lang="en-US" sz="1200" b="1" dirty="0"/>
            <a:t>Month 20</a:t>
          </a:r>
          <a:r>
            <a:rPr lang="en-US" sz="1200" dirty="0"/>
            <a:t>:</a:t>
          </a:r>
        </a:p>
        <a:p>
          <a:r>
            <a:rPr lang="en-US" sz="1200" dirty="0"/>
            <a:t>Begin soliciting series A funding</a:t>
          </a:r>
        </a:p>
      </dgm:t>
    </dgm:pt>
    <dgm:pt modelId="{D6250A1C-5392-4A48-9D10-728424ACEC1C}" type="parTrans" cxnId="{51CE6665-5465-4B91-96FE-B5B34548F234}">
      <dgm:prSet/>
      <dgm:spPr/>
      <dgm:t>
        <a:bodyPr/>
        <a:lstStyle/>
        <a:p>
          <a:endParaRPr lang="en-US"/>
        </a:p>
      </dgm:t>
    </dgm:pt>
    <dgm:pt modelId="{4B9C1512-23DD-43D6-884C-73187D961088}" type="sibTrans" cxnId="{51CE6665-5465-4B91-96FE-B5B34548F234}">
      <dgm:prSet/>
      <dgm:spPr/>
      <dgm:t>
        <a:bodyPr/>
        <a:lstStyle/>
        <a:p>
          <a:endParaRPr lang="en-US"/>
        </a:p>
      </dgm:t>
    </dgm:pt>
    <dgm:pt modelId="{0272534F-14ED-439E-8AEF-7DA4627B440B}" type="pres">
      <dgm:prSet presAssocID="{07855402-608B-49C7-A2EA-DBD35C813996}" presName="Name0" presStyleCnt="0">
        <dgm:presLayoutVars>
          <dgm:dir/>
          <dgm:resizeHandles val="exact"/>
        </dgm:presLayoutVars>
      </dgm:prSet>
      <dgm:spPr/>
    </dgm:pt>
    <dgm:pt modelId="{5B48F9FF-A913-4C03-94DE-C3853DA7C2FC}" type="pres">
      <dgm:prSet presAssocID="{07855402-608B-49C7-A2EA-DBD35C813996}" presName="arrow" presStyleLbl="bgShp" presStyleIdx="0" presStyleCnt="1"/>
      <dgm:spPr>
        <a:solidFill>
          <a:schemeClr val="tx1"/>
        </a:solidFill>
      </dgm:spPr>
    </dgm:pt>
    <dgm:pt modelId="{868BC5B3-A5C6-48DC-8E36-CBB5772E6913}" type="pres">
      <dgm:prSet presAssocID="{07855402-608B-49C7-A2EA-DBD35C813996}" presName="points" presStyleCnt="0"/>
      <dgm:spPr/>
    </dgm:pt>
    <dgm:pt modelId="{DD2D6CBD-1A37-40D0-A970-8048E9AF99C1}" type="pres">
      <dgm:prSet presAssocID="{58A013B9-3B8F-43E8-B11D-AB8CF48D8087}" presName="compositeA" presStyleCnt="0"/>
      <dgm:spPr/>
    </dgm:pt>
    <dgm:pt modelId="{91BD2CEB-B006-4ED6-A808-4E673670376E}" type="pres">
      <dgm:prSet presAssocID="{58A013B9-3B8F-43E8-B11D-AB8CF48D8087}" presName="textA" presStyleLbl="revTx" presStyleIdx="0" presStyleCnt="7">
        <dgm:presLayoutVars>
          <dgm:bulletEnabled val="1"/>
        </dgm:presLayoutVars>
      </dgm:prSet>
      <dgm:spPr/>
    </dgm:pt>
    <dgm:pt modelId="{19AB51E0-C46D-4468-8628-247B2833BE4F}" type="pres">
      <dgm:prSet presAssocID="{58A013B9-3B8F-43E8-B11D-AB8CF48D8087}" presName="circleA" presStyleLbl="node1" presStyleIdx="0" presStyleCnt="7"/>
      <dgm:spPr>
        <a:solidFill>
          <a:schemeClr val="accent4"/>
        </a:solidFill>
      </dgm:spPr>
    </dgm:pt>
    <dgm:pt modelId="{8CE4945F-5CAD-4DDA-B2DD-16E2CC040941}" type="pres">
      <dgm:prSet presAssocID="{58A013B9-3B8F-43E8-B11D-AB8CF48D8087}" presName="spaceA" presStyleCnt="0"/>
      <dgm:spPr/>
    </dgm:pt>
    <dgm:pt modelId="{33A1D985-132B-46AA-BC83-8A94ADB553EF}" type="pres">
      <dgm:prSet presAssocID="{AF2E532D-D676-4C36-AEE3-E8FF6B5C729A}" presName="space" presStyleCnt="0"/>
      <dgm:spPr/>
    </dgm:pt>
    <dgm:pt modelId="{44EF917B-221B-46D4-A2B8-A8970A7120A2}" type="pres">
      <dgm:prSet presAssocID="{41B38D89-3D46-4C3F-BBBA-67F8B7BEB158}" presName="compositeB" presStyleCnt="0"/>
      <dgm:spPr/>
    </dgm:pt>
    <dgm:pt modelId="{2F37BE2A-2E9F-4699-A504-FDFF424A7797}" type="pres">
      <dgm:prSet presAssocID="{41B38D89-3D46-4C3F-BBBA-67F8B7BEB158}" presName="textB" presStyleLbl="revTx" presStyleIdx="1" presStyleCnt="7">
        <dgm:presLayoutVars>
          <dgm:bulletEnabled val="1"/>
        </dgm:presLayoutVars>
      </dgm:prSet>
      <dgm:spPr/>
    </dgm:pt>
    <dgm:pt modelId="{2854720A-8008-418D-9CC9-E4D657364076}" type="pres">
      <dgm:prSet presAssocID="{41B38D89-3D46-4C3F-BBBA-67F8B7BEB158}" presName="circleB" presStyleLbl="node1" presStyleIdx="1" presStyleCnt="7"/>
      <dgm:spPr>
        <a:solidFill>
          <a:schemeClr val="accent4"/>
        </a:solidFill>
      </dgm:spPr>
    </dgm:pt>
    <dgm:pt modelId="{91A09A4C-0FE0-4FF8-B054-9196DFA53F47}" type="pres">
      <dgm:prSet presAssocID="{41B38D89-3D46-4C3F-BBBA-67F8B7BEB158}" presName="spaceB" presStyleCnt="0"/>
      <dgm:spPr/>
    </dgm:pt>
    <dgm:pt modelId="{55565B95-5CF5-4B22-BE83-30C7124D673D}" type="pres">
      <dgm:prSet presAssocID="{A8DA75C0-FD04-44B9-8D12-AF8775C18B5C}" presName="space" presStyleCnt="0"/>
      <dgm:spPr/>
    </dgm:pt>
    <dgm:pt modelId="{AA5D05CE-C061-4A3C-A025-ACDE09C4FCB3}" type="pres">
      <dgm:prSet presAssocID="{536AB9FD-940C-4DB2-9FB1-B3F212D130F2}" presName="compositeA" presStyleCnt="0"/>
      <dgm:spPr/>
    </dgm:pt>
    <dgm:pt modelId="{2EB9B756-3FAE-45A5-BC19-7D845D6D96A9}" type="pres">
      <dgm:prSet presAssocID="{536AB9FD-940C-4DB2-9FB1-B3F212D130F2}" presName="textA" presStyleLbl="revTx" presStyleIdx="2" presStyleCnt="7">
        <dgm:presLayoutVars>
          <dgm:bulletEnabled val="1"/>
        </dgm:presLayoutVars>
      </dgm:prSet>
      <dgm:spPr/>
    </dgm:pt>
    <dgm:pt modelId="{5F2817E3-BD5C-416F-8EE4-4FFA36EB6792}" type="pres">
      <dgm:prSet presAssocID="{536AB9FD-940C-4DB2-9FB1-B3F212D130F2}" presName="circleA" presStyleLbl="node1" presStyleIdx="2" presStyleCnt="7"/>
      <dgm:spPr>
        <a:solidFill>
          <a:schemeClr val="accent4"/>
        </a:solidFill>
      </dgm:spPr>
    </dgm:pt>
    <dgm:pt modelId="{A0B34908-E53F-4232-B96B-2EC7B1385C7B}" type="pres">
      <dgm:prSet presAssocID="{536AB9FD-940C-4DB2-9FB1-B3F212D130F2}" presName="spaceA" presStyleCnt="0"/>
      <dgm:spPr/>
    </dgm:pt>
    <dgm:pt modelId="{EBD5576B-8B3B-44D0-8786-9A77F24DD3BA}" type="pres">
      <dgm:prSet presAssocID="{134A9B94-A3A5-4C02-85FA-7A65A143E9DE}" presName="space" presStyleCnt="0"/>
      <dgm:spPr/>
    </dgm:pt>
    <dgm:pt modelId="{2821E09F-DC3E-4F6E-9F9D-8700E17E77D9}" type="pres">
      <dgm:prSet presAssocID="{6FB382FA-2E4E-46CA-AB30-BC3CD9CF4D52}" presName="compositeB" presStyleCnt="0"/>
      <dgm:spPr/>
    </dgm:pt>
    <dgm:pt modelId="{A87149D5-0605-41E2-BC5F-4A9A020440B6}" type="pres">
      <dgm:prSet presAssocID="{6FB382FA-2E4E-46CA-AB30-BC3CD9CF4D52}" presName="textB" presStyleLbl="revTx" presStyleIdx="3" presStyleCnt="7">
        <dgm:presLayoutVars>
          <dgm:bulletEnabled val="1"/>
        </dgm:presLayoutVars>
      </dgm:prSet>
      <dgm:spPr/>
    </dgm:pt>
    <dgm:pt modelId="{69202EFB-4B5C-4C84-BB2F-0277EF6B0311}" type="pres">
      <dgm:prSet presAssocID="{6FB382FA-2E4E-46CA-AB30-BC3CD9CF4D52}" presName="circleB" presStyleLbl="node1" presStyleIdx="3" presStyleCnt="7"/>
      <dgm:spPr>
        <a:solidFill>
          <a:schemeClr val="accent4"/>
        </a:solidFill>
      </dgm:spPr>
    </dgm:pt>
    <dgm:pt modelId="{BA285060-7173-4828-8152-4611E7B9F1E8}" type="pres">
      <dgm:prSet presAssocID="{6FB382FA-2E4E-46CA-AB30-BC3CD9CF4D52}" presName="spaceB" presStyleCnt="0"/>
      <dgm:spPr/>
    </dgm:pt>
    <dgm:pt modelId="{3C027174-719C-4605-8E54-F97F8ABE7F0E}" type="pres">
      <dgm:prSet presAssocID="{C605B87C-DFDB-4FD2-A44D-E878D622EB6B}" presName="space" presStyleCnt="0"/>
      <dgm:spPr/>
    </dgm:pt>
    <dgm:pt modelId="{0E6632B7-E774-44B6-92B5-6EBC4527DEAC}" type="pres">
      <dgm:prSet presAssocID="{581F1CE4-3329-48E5-B140-DB41C3F36D1C}" presName="compositeA" presStyleCnt="0"/>
      <dgm:spPr/>
    </dgm:pt>
    <dgm:pt modelId="{03298743-3A3B-49B6-88F6-23D4695DDE47}" type="pres">
      <dgm:prSet presAssocID="{581F1CE4-3329-48E5-B140-DB41C3F36D1C}" presName="textA" presStyleLbl="revTx" presStyleIdx="4" presStyleCnt="7">
        <dgm:presLayoutVars>
          <dgm:bulletEnabled val="1"/>
        </dgm:presLayoutVars>
      </dgm:prSet>
      <dgm:spPr/>
    </dgm:pt>
    <dgm:pt modelId="{7EAA55C7-1A12-4489-8B0D-F0790835EAED}" type="pres">
      <dgm:prSet presAssocID="{581F1CE4-3329-48E5-B140-DB41C3F36D1C}" presName="circleA" presStyleLbl="node1" presStyleIdx="4" presStyleCnt="7"/>
      <dgm:spPr>
        <a:solidFill>
          <a:schemeClr val="accent4"/>
        </a:solidFill>
      </dgm:spPr>
    </dgm:pt>
    <dgm:pt modelId="{BACDB168-A1F2-41AF-9B3C-4BE060C8B393}" type="pres">
      <dgm:prSet presAssocID="{581F1CE4-3329-48E5-B140-DB41C3F36D1C}" presName="spaceA" presStyleCnt="0"/>
      <dgm:spPr/>
    </dgm:pt>
    <dgm:pt modelId="{C35B1887-026F-487B-BAEA-4929C42A0770}" type="pres">
      <dgm:prSet presAssocID="{05BD4664-959C-477D-989A-BC4F38A56F3F}" presName="space" presStyleCnt="0"/>
      <dgm:spPr/>
    </dgm:pt>
    <dgm:pt modelId="{8C1B3F3F-2FFB-4E11-9B60-006083F08FFC}" type="pres">
      <dgm:prSet presAssocID="{A6A96211-9511-4EA1-94EC-C4463043D99E}" presName="compositeB" presStyleCnt="0"/>
      <dgm:spPr/>
    </dgm:pt>
    <dgm:pt modelId="{84012BAB-4473-42CA-85AA-4E2A76A84FE1}" type="pres">
      <dgm:prSet presAssocID="{A6A96211-9511-4EA1-94EC-C4463043D99E}" presName="textB" presStyleLbl="revTx" presStyleIdx="5" presStyleCnt="7">
        <dgm:presLayoutVars>
          <dgm:bulletEnabled val="1"/>
        </dgm:presLayoutVars>
      </dgm:prSet>
      <dgm:spPr/>
    </dgm:pt>
    <dgm:pt modelId="{1F8B758E-081A-42A2-9592-78330F8556A1}" type="pres">
      <dgm:prSet presAssocID="{A6A96211-9511-4EA1-94EC-C4463043D99E}" presName="circleB" presStyleLbl="node1" presStyleIdx="5" presStyleCnt="7"/>
      <dgm:spPr>
        <a:solidFill>
          <a:schemeClr val="accent4"/>
        </a:solidFill>
      </dgm:spPr>
    </dgm:pt>
    <dgm:pt modelId="{9695E2BF-F52E-40FE-A4E2-0C7D5671C3C5}" type="pres">
      <dgm:prSet presAssocID="{A6A96211-9511-4EA1-94EC-C4463043D99E}" presName="spaceB" presStyleCnt="0"/>
      <dgm:spPr/>
    </dgm:pt>
    <dgm:pt modelId="{B6114B20-57E8-44F9-BABA-2A6A9B6A7CF4}" type="pres">
      <dgm:prSet presAssocID="{4B9C1512-23DD-43D6-884C-73187D961088}" presName="space" presStyleCnt="0"/>
      <dgm:spPr/>
    </dgm:pt>
    <dgm:pt modelId="{96100B42-9BD0-4B25-B126-FAB202C710C8}" type="pres">
      <dgm:prSet presAssocID="{5A958D8A-7F09-4574-BCEF-60B4EA916DCC}" presName="compositeA" presStyleCnt="0"/>
      <dgm:spPr/>
    </dgm:pt>
    <dgm:pt modelId="{A7D105D7-F8E2-422C-8107-FAD435302969}" type="pres">
      <dgm:prSet presAssocID="{5A958D8A-7F09-4574-BCEF-60B4EA916DCC}" presName="textA" presStyleLbl="revTx" presStyleIdx="6" presStyleCnt="7">
        <dgm:presLayoutVars>
          <dgm:bulletEnabled val="1"/>
        </dgm:presLayoutVars>
      </dgm:prSet>
      <dgm:spPr/>
    </dgm:pt>
    <dgm:pt modelId="{A0892A2E-BCEB-4369-A138-D959CE46A993}" type="pres">
      <dgm:prSet presAssocID="{5A958D8A-7F09-4574-BCEF-60B4EA916DCC}" presName="circleA" presStyleLbl="node1" presStyleIdx="6" presStyleCnt="7"/>
      <dgm:spPr>
        <a:solidFill>
          <a:schemeClr val="accent4"/>
        </a:solidFill>
      </dgm:spPr>
    </dgm:pt>
    <dgm:pt modelId="{73E3D094-2A1A-4783-B470-B4381FFA00A1}" type="pres">
      <dgm:prSet presAssocID="{5A958D8A-7F09-4574-BCEF-60B4EA916DCC}" presName="spaceA" presStyleCnt="0"/>
      <dgm:spPr/>
    </dgm:pt>
  </dgm:ptLst>
  <dgm:cxnLst>
    <dgm:cxn modelId="{A1BF3C09-C897-49C7-B987-F2296247C488}" srcId="{07855402-608B-49C7-A2EA-DBD35C813996}" destId="{536AB9FD-940C-4DB2-9FB1-B3F212D130F2}" srcOrd="2" destOrd="0" parTransId="{11C6C9ED-D6C3-4CF9-B369-DABC0FB0C1CD}" sibTransId="{134A9B94-A3A5-4C02-85FA-7A65A143E9DE}"/>
    <dgm:cxn modelId="{0977760E-0AF8-48E5-BB01-CF1D72EEE3EE}" srcId="{07855402-608B-49C7-A2EA-DBD35C813996}" destId="{6FB382FA-2E4E-46CA-AB30-BC3CD9CF4D52}" srcOrd="3" destOrd="0" parTransId="{7F4CB109-0D29-4BFA-9EDA-3E31793EC02C}" sibTransId="{C605B87C-DFDB-4FD2-A44D-E878D622EB6B}"/>
    <dgm:cxn modelId="{26F6F313-4366-4501-AD9F-4D9C3E37BA4A}" type="presOf" srcId="{07855402-608B-49C7-A2EA-DBD35C813996}" destId="{0272534F-14ED-439E-8AEF-7DA4627B440B}" srcOrd="0" destOrd="0" presId="urn:microsoft.com/office/officeart/2005/8/layout/hProcess11"/>
    <dgm:cxn modelId="{89448A19-2CF8-4252-8034-6FD00E27F73D}" type="presOf" srcId="{A6A96211-9511-4EA1-94EC-C4463043D99E}" destId="{84012BAB-4473-42CA-85AA-4E2A76A84FE1}" srcOrd="0" destOrd="0" presId="urn:microsoft.com/office/officeart/2005/8/layout/hProcess11"/>
    <dgm:cxn modelId="{C2606837-41F2-44F2-AF2E-DB898B7D367C}" type="presOf" srcId="{536AB9FD-940C-4DB2-9FB1-B3F212D130F2}" destId="{2EB9B756-3FAE-45A5-BC19-7D845D6D96A9}" srcOrd="0" destOrd="0" presId="urn:microsoft.com/office/officeart/2005/8/layout/hProcess11"/>
    <dgm:cxn modelId="{D6069E41-A140-4B8B-A944-B29FA11A17D5}" srcId="{07855402-608B-49C7-A2EA-DBD35C813996}" destId="{5A958D8A-7F09-4574-BCEF-60B4EA916DCC}" srcOrd="6" destOrd="0" parTransId="{459DC14D-4073-4E01-B0F3-B5010678FB89}" sibTransId="{971C519A-7EA2-4A41-90F9-160B0D35917D}"/>
    <dgm:cxn modelId="{51CE6665-5465-4B91-96FE-B5B34548F234}" srcId="{07855402-608B-49C7-A2EA-DBD35C813996}" destId="{A6A96211-9511-4EA1-94EC-C4463043D99E}" srcOrd="5" destOrd="0" parTransId="{D6250A1C-5392-4A48-9D10-728424ACEC1C}" sibTransId="{4B9C1512-23DD-43D6-884C-73187D961088}"/>
    <dgm:cxn modelId="{B7770166-B1BE-4ADE-B0FA-1F2AEB3704B3}" type="presOf" srcId="{41B38D89-3D46-4C3F-BBBA-67F8B7BEB158}" destId="{2F37BE2A-2E9F-4699-A504-FDFF424A7797}" srcOrd="0" destOrd="0" presId="urn:microsoft.com/office/officeart/2005/8/layout/hProcess11"/>
    <dgm:cxn modelId="{B01EDD68-5803-4325-AF9C-F645F9DD9AFE}" type="presOf" srcId="{5A958D8A-7F09-4574-BCEF-60B4EA916DCC}" destId="{A7D105D7-F8E2-422C-8107-FAD435302969}" srcOrd="0" destOrd="0" presId="urn:microsoft.com/office/officeart/2005/8/layout/hProcess11"/>
    <dgm:cxn modelId="{828544D6-0127-4267-9017-CAE84DDB237B}" type="presOf" srcId="{58A013B9-3B8F-43E8-B11D-AB8CF48D8087}" destId="{91BD2CEB-B006-4ED6-A808-4E673670376E}" srcOrd="0" destOrd="0" presId="urn:microsoft.com/office/officeart/2005/8/layout/hProcess11"/>
    <dgm:cxn modelId="{CD62A3DA-66DA-4C92-AAF6-C7406C2FE290}" srcId="{07855402-608B-49C7-A2EA-DBD35C813996}" destId="{58A013B9-3B8F-43E8-B11D-AB8CF48D8087}" srcOrd="0" destOrd="0" parTransId="{D26DACCF-49C8-4378-972D-4A26B1E77615}" sibTransId="{AF2E532D-D676-4C36-AEE3-E8FF6B5C729A}"/>
    <dgm:cxn modelId="{CD9D24E4-582B-49EC-96A6-4B3E68D5BB29}" srcId="{07855402-608B-49C7-A2EA-DBD35C813996}" destId="{41B38D89-3D46-4C3F-BBBA-67F8B7BEB158}" srcOrd="1" destOrd="0" parTransId="{25B2F032-334C-46B6-AFC6-A58D37D98E58}" sibTransId="{A8DA75C0-FD04-44B9-8D12-AF8775C18B5C}"/>
    <dgm:cxn modelId="{43E6C6F5-2F93-461B-87CF-2B01E5C0E8B2}" type="presOf" srcId="{581F1CE4-3329-48E5-B140-DB41C3F36D1C}" destId="{03298743-3A3B-49B6-88F6-23D4695DDE47}" srcOrd="0" destOrd="0" presId="urn:microsoft.com/office/officeart/2005/8/layout/hProcess11"/>
    <dgm:cxn modelId="{82916FF8-CA20-4FBC-8B23-73C721F324F1}" srcId="{07855402-608B-49C7-A2EA-DBD35C813996}" destId="{581F1CE4-3329-48E5-B140-DB41C3F36D1C}" srcOrd="4" destOrd="0" parTransId="{2FCB10A5-00DC-4261-8360-F51FB935B110}" sibTransId="{05BD4664-959C-477D-989A-BC4F38A56F3F}"/>
    <dgm:cxn modelId="{E2C490FA-A8EF-4FF9-ABC6-F64DC7252E55}" type="presOf" srcId="{6FB382FA-2E4E-46CA-AB30-BC3CD9CF4D52}" destId="{A87149D5-0605-41E2-BC5F-4A9A020440B6}" srcOrd="0" destOrd="0" presId="urn:microsoft.com/office/officeart/2005/8/layout/hProcess11"/>
    <dgm:cxn modelId="{C0498253-796E-4C16-97D9-0DBDEC97C439}" type="presParOf" srcId="{0272534F-14ED-439E-8AEF-7DA4627B440B}" destId="{5B48F9FF-A913-4C03-94DE-C3853DA7C2FC}" srcOrd="0" destOrd="0" presId="urn:microsoft.com/office/officeart/2005/8/layout/hProcess11"/>
    <dgm:cxn modelId="{3B7491C0-541F-4271-B366-CA0724299F0F}" type="presParOf" srcId="{0272534F-14ED-439E-8AEF-7DA4627B440B}" destId="{868BC5B3-A5C6-48DC-8E36-CBB5772E6913}" srcOrd="1" destOrd="0" presId="urn:microsoft.com/office/officeart/2005/8/layout/hProcess11"/>
    <dgm:cxn modelId="{615FDE3F-2843-4BE2-A0A0-72A254BE876D}" type="presParOf" srcId="{868BC5B3-A5C6-48DC-8E36-CBB5772E6913}" destId="{DD2D6CBD-1A37-40D0-A970-8048E9AF99C1}" srcOrd="0" destOrd="0" presId="urn:microsoft.com/office/officeart/2005/8/layout/hProcess11"/>
    <dgm:cxn modelId="{02819341-F4ED-4DA0-B615-170C215EE948}" type="presParOf" srcId="{DD2D6CBD-1A37-40D0-A970-8048E9AF99C1}" destId="{91BD2CEB-B006-4ED6-A808-4E673670376E}" srcOrd="0" destOrd="0" presId="urn:microsoft.com/office/officeart/2005/8/layout/hProcess11"/>
    <dgm:cxn modelId="{0758628D-E6A9-4419-8B0E-8A84ACA5C54B}" type="presParOf" srcId="{DD2D6CBD-1A37-40D0-A970-8048E9AF99C1}" destId="{19AB51E0-C46D-4468-8628-247B2833BE4F}" srcOrd="1" destOrd="0" presId="urn:microsoft.com/office/officeart/2005/8/layout/hProcess11"/>
    <dgm:cxn modelId="{8031E9B7-413C-4BEF-9C43-B6AB2F14B1F8}" type="presParOf" srcId="{DD2D6CBD-1A37-40D0-A970-8048E9AF99C1}" destId="{8CE4945F-5CAD-4DDA-B2DD-16E2CC040941}" srcOrd="2" destOrd="0" presId="urn:microsoft.com/office/officeart/2005/8/layout/hProcess11"/>
    <dgm:cxn modelId="{2E6EEE6B-D14A-4669-8FAF-F7ABAA5382BB}" type="presParOf" srcId="{868BC5B3-A5C6-48DC-8E36-CBB5772E6913}" destId="{33A1D985-132B-46AA-BC83-8A94ADB553EF}" srcOrd="1" destOrd="0" presId="urn:microsoft.com/office/officeart/2005/8/layout/hProcess11"/>
    <dgm:cxn modelId="{CE8ABC70-4ED4-44CB-8E9B-E07021678D43}" type="presParOf" srcId="{868BC5B3-A5C6-48DC-8E36-CBB5772E6913}" destId="{44EF917B-221B-46D4-A2B8-A8970A7120A2}" srcOrd="2" destOrd="0" presId="urn:microsoft.com/office/officeart/2005/8/layout/hProcess11"/>
    <dgm:cxn modelId="{FB9292DE-5096-4D74-8CF7-877377E58120}" type="presParOf" srcId="{44EF917B-221B-46D4-A2B8-A8970A7120A2}" destId="{2F37BE2A-2E9F-4699-A504-FDFF424A7797}" srcOrd="0" destOrd="0" presId="urn:microsoft.com/office/officeart/2005/8/layout/hProcess11"/>
    <dgm:cxn modelId="{9006B456-0798-4436-A423-BF276E2D5E42}" type="presParOf" srcId="{44EF917B-221B-46D4-A2B8-A8970A7120A2}" destId="{2854720A-8008-418D-9CC9-E4D657364076}" srcOrd="1" destOrd="0" presId="urn:microsoft.com/office/officeart/2005/8/layout/hProcess11"/>
    <dgm:cxn modelId="{1B37AF14-7EDF-466D-A55A-627BB3FFA36B}" type="presParOf" srcId="{44EF917B-221B-46D4-A2B8-A8970A7120A2}" destId="{91A09A4C-0FE0-4FF8-B054-9196DFA53F47}" srcOrd="2" destOrd="0" presId="urn:microsoft.com/office/officeart/2005/8/layout/hProcess11"/>
    <dgm:cxn modelId="{EB86DC62-C5B2-4AA2-A574-AEFB3CA7897C}" type="presParOf" srcId="{868BC5B3-A5C6-48DC-8E36-CBB5772E6913}" destId="{55565B95-5CF5-4B22-BE83-30C7124D673D}" srcOrd="3" destOrd="0" presId="urn:microsoft.com/office/officeart/2005/8/layout/hProcess11"/>
    <dgm:cxn modelId="{D574E56F-51E7-422B-88A2-1F411A9504C1}" type="presParOf" srcId="{868BC5B3-A5C6-48DC-8E36-CBB5772E6913}" destId="{AA5D05CE-C061-4A3C-A025-ACDE09C4FCB3}" srcOrd="4" destOrd="0" presId="urn:microsoft.com/office/officeart/2005/8/layout/hProcess11"/>
    <dgm:cxn modelId="{A8B66F21-7B4B-4F2D-A5FE-589DA15FF322}" type="presParOf" srcId="{AA5D05CE-C061-4A3C-A025-ACDE09C4FCB3}" destId="{2EB9B756-3FAE-45A5-BC19-7D845D6D96A9}" srcOrd="0" destOrd="0" presId="urn:microsoft.com/office/officeart/2005/8/layout/hProcess11"/>
    <dgm:cxn modelId="{1F9122DB-93C6-41D6-9F84-861AE6555669}" type="presParOf" srcId="{AA5D05CE-C061-4A3C-A025-ACDE09C4FCB3}" destId="{5F2817E3-BD5C-416F-8EE4-4FFA36EB6792}" srcOrd="1" destOrd="0" presId="urn:microsoft.com/office/officeart/2005/8/layout/hProcess11"/>
    <dgm:cxn modelId="{27A197CE-D83B-40A8-AD62-1393B3A5E8D0}" type="presParOf" srcId="{AA5D05CE-C061-4A3C-A025-ACDE09C4FCB3}" destId="{A0B34908-E53F-4232-B96B-2EC7B1385C7B}" srcOrd="2" destOrd="0" presId="urn:microsoft.com/office/officeart/2005/8/layout/hProcess11"/>
    <dgm:cxn modelId="{DB027E1C-F797-474C-A647-B8284A2DDD4C}" type="presParOf" srcId="{868BC5B3-A5C6-48DC-8E36-CBB5772E6913}" destId="{EBD5576B-8B3B-44D0-8786-9A77F24DD3BA}" srcOrd="5" destOrd="0" presId="urn:microsoft.com/office/officeart/2005/8/layout/hProcess11"/>
    <dgm:cxn modelId="{DBA650D4-5B1B-4F90-A9AB-B63762E5B756}" type="presParOf" srcId="{868BC5B3-A5C6-48DC-8E36-CBB5772E6913}" destId="{2821E09F-DC3E-4F6E-9F9D-8700E17E77D9}" srcOrd="6" destOrd="0" presId="urn:microsoft.com/office/officeart/2005/8/layout/hProcess11"/>
    <dgm:cxn modelId="{064620A5-D3D5-4A12-8880-EB34B2AE248A}" type="presParOf" srcId="{2821E09F-DC3E-4F6E-9F9D-8700E17E77D9}" destId="{A87149D5-0605-41E2-BC5F-4A9A020440B6}" srcOrd="0" destOrd="0" presId="urn:microsoft.com/office/officeart/2005/8/layout/hProcess11"/>
    <dgm:cxn modelId="{CDBF242B-5AD1-4584-9A7C-A1DA401B5889}" type="presParOf" srcId="{2821E09F-DC3E-4F6E-9F9D-8700E17E77D9}" destId="{69202EFB-4B5C-4C84-BB2F-0277EF6B0311}" srcOrd="1" destOrd="0" presId="urn:microsoft.com/office/officeart/2005/8/layout/hProcess11"/>
    <dgm:cxn modelId="{8EDC580B-90F5-4318-BE44-D4486B80B27A}" type="presParOf" srcId="{2821E09F-DC3E-4F6E-9F9D-8700E17E77D9}" destId="{BA285060-7173-4828-8152-4611E7B9F1E8}" srcOrd="2" destOrd="0" presId="urn:microsoft.com/office/officeart/2005/8/layout/hProcess11"/>
    <dgm:cxn modelId="{DCDFF604-D873-40F9-ADB6-CE48FC03E1F1}" type="presParOf" srcId="{868BC5B3-A5C6-48DC-8E36-CBB5772E6913}" destId="{3C027174-719C-4605-8E54-F97F8ABE7F0E}" srcOrd="7" destOrd="0" presId="urn:microsoft.com/office/officeart/2005/8/layout/hProcess11"/>
    <dgm:cxn modelId="{0D67E119-BDD3-4840-8260-8E8A775DA3E7}" type="presParOf" srcId="{868BC5B3-A5C6-48DC-8E36-CBB5772E6913}" destId="{0E6632B7-E774-44B6-92B5-6EBC4527DEAC}" srcOrd="8" destOrd="0" presId="urn:microsoft.com/office/officeart/2005/8/layout/hProcess11"/>
    <dgm:cxn modelId="{06F210C8-3AC5-43C7-A462-70AC2ADCFB91}" type="presParOf" srcId="{0E6632B7-E774-44B6-92B5-6EBC4527DEAC}" destId="{03298743-3A3B-49B6-88F6-23D4695DDE47}" srcOrd="0" destOrd="0" presId="urn:microsoft.com/office/officeart/2005/8/layout/hProcess11"/>
    <dgm:cxn modelId="{7358E99A-6FB3-418D-AEFF-AB6EE5AFF1BE}" type="presParOf" srcId="{0E6632B7-E774-44B6-92B5-6EBC4527DEAC}" destId="{7EAA55C7-1A12-4489-8B0D-F0790835EAED}" srcOrd="1" destOrd="0" presId="urn:microsoft.com/office/officeart/2005/8/layout/hProcess11"/>
    <dgm:cxn modelId="{18AAD34F-E9C2-4AB4-9431-E1F6C2F38A44}" type="presParOf" srcId="{0E6632B7-E774-44B6-92B5-6EBC4527DEAC}" destId="{BACDB168-A1F2-41AF-9B3C-4BE060C8B393}" srcOrd="2" destOrd="0" presId="urn:microsoft.com/office/officeart/2005/8/layout/hProcess11"/>
    <dgm:cxn modelId="{C1B9FF16-3449-41A3-BAE7-65A97A64ECA9}" type="presParOf" srcId="{868BC5B3-A5C6-48DC-8E36-CBB5772E6913}" destId="{C35B1887-026F-487B-BAEA-4929C42A0770}" srcOrd="9" destOrd="0" presId="urn:microsoft.com/office/officeart/2005/8/layout/hProcess11"/>
    <dgm:cxn modelId="{1EFF50D8-06FF-416B-BFD0-E78E4F6089A6}" type="presParOf" srcId="{868BC5B3-A5C6-48DC-8E36-CBB5772E6913}" destId="{8C1B3F3F-2FFB-4E11-9B60-006083F08FFC}" srcOrd="10" destOrd="0" presId="urn:microsoft.com/office/officeart/2005/8/layout/hProcess11"/>
    <dgm:cxn modelId="{630AC0BF-82AD-4B80-B811-819C27664FD7}" type="presParOf" srcId="{8C1B3F3F-2FFB-4E11-9B60-006083F08FFC}" destId="{84012BAB-4473-42CA-85AA-4E2A76A84FE1}" srcOrd="0" destOrd="0" presId="urn:microsoft.com/office/officeart/2005/8/layout/hProcess11"/>
    <dgm:cxn modelId="{8C02E0F2-A8D3-4E77-A3D0-BC324B332FD6}" type="presParOf" srcId="{8C1B3F3F-2FFB-4E11-9B60-006083F08FFC}" destId="{1F8B758E-081A-42A2-9592-78330F8556A1}" srcOrd="1" destOrd="0" presId="urn:microsoft.com/office/officeart/2005/8/layout/hProcess11"/>
    <dgm:cxn modelId="{49793596-3A4B-4294-B1C9-EC50F0C83C24}" type="presParOf" srcId="{8C1B3F3F-2FFB-4E11-9B60-006083F08FFC}" destId="{9695E2BF-F52E-40FE-A4E2-0C7D5671C3C5}" srcOrd="2" destOrd="0" presId="urn:microsoft.com/office/officeart/2005/8/layout/hProcess11"/>
    <dgm:cxn modelId="{C4D27CFF-8BE6-48F9-A8BB-360B8B91A7BF}" type="presParOf" srcId="{868BC5B3-A5C6-48DC-8E36-CBB5772E6913}" destId="{B6114B20-57E8-44F9-BABA-2A6A9B6A7CF4}" srcOrd="11" destOrd="0" presId="urn:microsoft.com/office/officeart/2005/8/layout/hProcess11"/>
    <dgm:cxn modelId="{73E0059A-192A-4BE9-BD53-1737E41D5EFD}" type="presParOf" srcId="{868BC5B3-A5C6-48DC-8E36-CBB5772E6913}" destId="{96100B42-9BD0-4B25-B126-FAB202C710C8}" srcOrd="12" destOrd="0" presId="urn:microsoft.com/office/officeart/2005/8/layout/hProcess11"/>
    <dgm:cxn modelId="{3A13D5BD-E7F3-487F-AA04-E17AAB627C23}" type="presParOf" srcId="{96100B42-9BD0-4B25-B126-FAB202C710C8}" destId="{A7D105D7-F8E2-422C-8107-FAD435302969}" srcOrd="0" destOrd="0" presId="urn:microsoft.com/office/officeart/2005/8/layout/hProcess11"/>
    <dgm:cxn modelId="{AA400A42-95CE-4580-833F-2ABDD4D1E117}" type="presParOf" srcId="{96100B42-9BD0-4B25-B126-FAB202C710C8}" destId="{A0892A2E-BCEB-4369-A138-D959CE46A993}" srcOrd="1" destOrd="0" presId="urn:microsoft.com/office/officeart/2005/8/layout/hProcess11"/>
    <dgm:cxn modelId="{040F57F7-0D50-46BD-86D4-7AF4A6CE3B1B}" type="presParOf" srcId="{96100B42-9BD0-4B25-B126-FAB202C710C8}" destId="{73E3D094-2A1A-4783-B470-B4381FFA00A1}" srcOrd="2" destOrd="0" presId="urn:microsoft.com/office/officeart/2005/8/layout/hProcess11"/>
  </dgm:cxnLst>
  <dgm:bg>
    <a:solidFill>
      <a:schemeClr val="bg1"/>
    </a:solidFill>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8F9FF-A913-4C03-94DE-C3853DA7C2FC}">
      <dsp:nvSpPr>
        <dsp:cNvPr id="0" name=""/>
        <dsp:cNvSpPr/>
      </dsp:nvSpPr>
      <dsp:spPr>
        <a:xfrm>
          <a:off x="0" y="989838"/>
          <a:ext cx="9768840" cy="1319784"/>
        </a:xfrm>
        <a:prstGeom prst="notchedRightArrow">
          <a:avLst/>
        </a:prstGeom>
        <a:solidFill>
          <a:schemeClr val="tx1"/>
        </a:solidFill>
        <a:ln>
          <a:noFill/>
        </a:ln>
        <a:effectLst/>
      </dsp:spPr>
      <dsp:style>
        <a:lnRef idx="0">
          <a:scrgbClr r="0" g="0" b="0"/>
        </a:lnRef>
        <a:fillRef idx="1">
          <a:scrgbClr r="0" g="0" b="0"/>
        </a:fillRef>
        <a:effectRef idx="0">
          <a:scrgbClr r="0" g="0" b="0"/>
        </a:effectRef>
        <a:fontRef idx="minor"/>
      </dsp:style>
    </dsp:sp>
    <dsp:sp modelId="{91BD2CEB-B006-4ED6-A808-4E673670376E}">
      <dsp:nvSpPr>
        <dsp:cNvPr id="0" name=""/>
        <dsp:cNvSpPr/>
      </dsp:nvSpPr>
      <dsp:spPr>
        <a:xfrm>
          <a:off x="751" y="0"/>
          <a:ext cx="1204171" cy="131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Month 1</a:t>
          </a:r>
          <a:r>
            <a:rPr lang="en-US" sz="1200" kern="1200" dirty="0"/>
            <a:t>:</a:t>
          </a:r>
        </a:p>
        <a:p>
          <a:pPr marL="0" lvl="0" indent="0" algn="ctr" defTabSz="533400">
            <a:lnSpc>
              <a:spcPct val="90000"/>
            </a:lnSpc>
            <a:spcBef>
              <a:spcPct val="0"/>
            </a:spcBef>
            <a:spcAft>
              <a:spcPct val="35000"/>
            </a:spcAft>
            <a:buNone/>
          </a:pPr>
          <a:r>
            <a:rPr lang="en-US" sz="1200" kern="1200" dirty="0"/>
            <a:t>Seed Funding Received</a:t>
          </a:r>
        </a:p>
      </dsp:txBody>
      <dsp:txXfrm>
        <a:off x="751" y="0"/>
        <a:ext cx="1204171" cy="1319784"/>
      </dsp:txXfrm>
    </dsp:sp>
    <dsp:sp modelId="{19AB51E0-C46D-4468-8628-247B2833BE4F}">
      <dsp:nvSpPr>
        <dsp:cNvPr id="0" name=""/>
        <dsp:cNvSpPr/>
      </dsp:nvSpPr>
      <dsp:spPr>
        <a:xfrm>
          <a:off x="437864" y="1484757"/>
          <a:ext cx="329946" cy="329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7BE2A-2E9F-4699-A504-FDFF424A7797}">
      <dsp:nvSpPr>
        <dsp:cNvPr id="0" name=""/>
        <dsp:cNvSpPr/>
      </dsp:nvSpPr>
      <dsp:spPr>
        <a:xfrm>
          <a:off x="1265131" y="1979676"/>
          <a:ext cx="1204171" cy="131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Month 10</a:t>
          </a:r>
          <a:r>
            <a:rPr lang="en-US" sz="1200" kern="1200" dirty="0"/>
            <a:t>:</a:t>
          </a:r>
        </a:p>
        <a:p>
          <a:pPr marL="0" lvl="0" indent="0" algn="ctr" defTabSz="533400">
            <a:lnSpc>
              <a:spcPct val="90000"/>
            </a:lnSpc>
            <a:spcBef>
              <a:spcPct val="0"/>
            </a:spcBef>
            <a:spcAft>
              <a:spcPct val="35000"/>
            </a:spcAft>
            <a:buNone/>
          </a:pPr>
          <a:r>
            <a:rPr lang="en-US" sz="1200" kern="1200" dirty="0"/>
            <a:t>AI models completed &amp; incorporated into decision engine</a:t>
          </a:r>
        </a:p>
      </dsp:txBody>
      <dsp:txXfrm>
        <a:off x="1265131" y="1979676"/>
        <a:ext cx="1204171" cy="1319784"/>
      </dsp:txXfrm>
    </dsp:sp>
    <dsp:sp modelId="{2854720A-8008-418D-9CC9-E4D657364076}">
      <dsp:nvSpPr>
        <dsp:cNvPr id="0" name=""/>
        <dsp:cNvSpPr/>
      </dsp:nvSpPr>
      <dsp:spPr>
        <a:xfrm>
          <a:off x="1702244" y="1484757"/>
          <a:ext cx="329946" cy="329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9B756-3FAE-45A5-BC19-7D845D6D96A9}">
      <dsp:nvSpPr>
        <dsp:cNvPr id="0" name=""/>
        <dsp:cNvSpPr/>
      </dsp:nvSpPr>
      <dsp:spPr>
        <a:xfrm>
          <a:off x="2529511" y="0"/>
          <a:ext cx="1204171" cy="131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Month 12</a:t>
          </a:r>
          <a:r>
            <a:rPr lang="en-US" sz="1200" kern="1200" dirty="0"/>
            <a:t>:</a:t>
          </a:r>
        </a:p>
        <a:p>
          <a:pPr marL="0" lvl="0" indent="0" algn="ctr" defTabSz="533400">
            <a:lnSpc>
              <a:spcPct val="90000"/>
            </a:lnSpc>
            <a:spcBef>
              <a:spcPct val="0"/>
            </a:spcBef>
            <a:spcAft>
              <a:spcPct val="35000"/>
            </a:spcAft>
            <a:buNone/>
          </a:pPr>
          <a:r>
            <a:rPr lang="en-US" sz="1200" kern="1200" dirty="0"/>
            <a:t>Beta launch with identified partners</a:t>
          </a:r>
        </a:p>
      </dsp:txBody>
      <dsp:txXfrm>
        <a:off x="2529511" y="0"/>
        <a:ext cx="1204171" cy="1319784"/>
      </dsp:txXfrm>
    </dsp:sp>
    <dsp:sp modelId="{5F2817E3-BD5C-416F-8EE4-4FFA36EB6792}">
      <dsp:nvSpPr>
        <dsp:cNvPr id="0" name=""/>
        <dsp:cNvSpPr/>
      </dsp:nvSpPr>
      <dsp:spPr>
        <a:xfrm>
          <a:off x="2966624" y="1484757"/>
          <a:ext cx="329946" cy="329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7149D5-0605-41E2-BC5F-4A9A020440B6}">
      <dsp:nvSpPr>
        <dsp:cNvPr id="0" name=""/>
        <dsp:cNvSpPr/>
      </dsp:nvSpPr>
      <dsp:spPr>
        <a:xfrm>
          <a:off x="3793892" y="1979676"/>
          <a:ext cx="1204171" cy="131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Month 18</a:t>
          </a:r>
          <a:r>
            <a:rPr lang="en-US" sz="1200" kern="1200" dirty="0"/>
            <a:t>:</a:t>
          </a:r>
        </a:p>
        <a:p>
          <a:pPr marL="0" lvl="0" indent="0" algn="ctr" defTabSz="533400">
            <a:lnSpc>
              <a:spcPct val="90000"/>
            </a:lnSpc>
            <a:spcBef>
              <a:spcPct val="0"/>
            </a:spcBef>
            <a:spcAft>
              <a:spcPct val="35000"/>
            </a:spcAft>
            <a:buNone/>
          </a:pPr>
          <a:r>
            <a:rPr lang="en-US" sz="1200" kern="1200" dirty="0"/>
            <a:t>Product launch in two use cases</a:t>
          </a:r>
        </a:p>
      </dsp:txBody>
      <dsp:txXfrm>
        <a:off x="3793892" y="1979676"/>
        <a:ext cx="1204171" cy="1319784"/>
      </dsp:txXfrm>
    </dsp:sp>
    <dsp:sp modelId="{69202EFB-4B5C-4C84-BB2F-0277EF6B0311}">
      <dsp:nvSpPr>
        <dsp:cNvPr id="0" name=""/>
        <dsp:cNvSpPr/>
      </dsp:nvSpPr>
      <dsp:spPr>
        <a:xfrm>
          <a:off x="4231004" y="1484757"/>
          <a:ext cx="329946" cy="329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298743-3A3B-49B6-88F6-23D4695DDE47}">
      <dsp:nvSpPr>
        <dsp:cNvPr id="0" name=""/>
        <dsp:cNvSpPr/>
      </dsp:nvSpPr>
      <dsp:spPr>
        <a:xfrm>
          <a:off x="5058272" y="0"/>
          <a:ext cx="1204171" cy="131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Month 19</a:t>
          </a:r>
          <a:r>
            <a:rPr lang="en-US" sz="1200" kern="1200" dirty="0"/>
            <a:t>:</a:t>
          </a:r>
        </a:p>
        <a:p>
          <a:pPr marL="0" lvl="0" indent="0" algn="ctr" defTabSz="533400">
            <a:lnSpc>
              <a:spcPct val="90000"/>
            </a:lnSpc>
            <a:spcBef>
              <a:spcPct val="0"/>
            </a:spcBef>
            <a:spcAft>
              <a:spcPct val="35000"/>
            </a:spcAft>
            <a:buNone/>
          </a:pPr>
          <a:r>
            <a:rPr lang="en-US" sz="1200" kern="1200" dirty="0"/>
            <a:t>Begin shift to revenue based model </a:t>
          </a:r>
        </a:p>
      </dsp:txBody>
      <dsp:txXfrm>
        <a:off x="5058272" y="0"/>
        <a:ext cx="1204171" cy="1319784"/>
      </dsp:txXfrm>
    </dsp:sp>
    <dsp:sp modelId="{7EAA55C7-1A12-4489-8B0D-F0790835EAED}">
      <dsp:nvSpPr>
        <dsp:cNvPr id="0" name=""/>
        <dsp:cNvSpPr/>
      </dsp:nvSpPr>
      <dsp:spPr>
        <a:xfrm>
          <a:off x="5495385" y="1484757"/>
          <a:ext cx="329946" cy="329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12BAB-4473-42CA-85AA-4E2A76A84FE1}">
      <dsp:nvSpPr>
        <dsp:cNvPr id="0" name=""/>
        <dsp:cNvSpPr/>
      </dsp:nvSpPr>
      <dsp:spPr>
        <a:xfrm>
          <a:off x="6322652" y="1979676"/>
          <a:ext cx="1204171" cy="131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Month 20</a:t>
          </a:r>
          <a:r>
            <a:rPr lang="en-US" sz="1200" kern="1200" dirty="0"/>
            <a:t>:</a:t>
          </a:r>
        </a:p>
        <a:p>
          <a:pPr marL="0" lvl="0" indent="0" algn="ctr" defTabSz="533400">
            <a:lnSpc>
              <a:spcPct val="90000"/>
            </a:lnSpc>
            <a:spcBef>
              <a:spcPct val="0"/>
            </a:spcBef>
            <a:spcAft>
              <a:spcPct val="35000"/>
            </a:spcAft>
            <a:buNone/>
          </a:pPr>
          <a:r>
            <a:rPr lang="en-US" sz="1200" kern="1200" dirty="0"/>
            <a:t>Begin soliciting series A funding</a:t>
          </a:r>
        </a:p>
      </dsp:txBody>
      <dsp:txXfrm>
        <a:off x="6322652" y="1979676"/>
        <a:ext cx="1204171" cy="1319784"/>
      </dsp:txXfrm>
    </dsp:sp>
    <dsp:sp modelId="{1F8B758E-081A-42A2-9592-78330F8556A1}">
      <dsp:nvSpPr>
        <dsp:cNvPr id="0" name=""/>
        <dsp:cNvSpPr/>
      </dsp:nvSpPr>
      <dsp:spPr>
        <a:xfrm>
          <a:off x="6759765" y="1484757"/>
          <a:ext cx="329946" cy="329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105D7-F8E2-422C-8107-FAD435302969}">
      <dsp:nvSpPr>
        <dsp:cNvPr id="0" name=""/>
        <dsp:cNvSpPr/>
      </dsp:nvSpPr>
      <dsp:spPr>
        <a:xfrm>
          <a:off x="7587033" y="0"/>
          <a:ext cx="1204171" cy="1319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Month 24</a:t>
          </a:r>
          <a:r>
            <a:rPr lang="en-US" sz="1200" kern="1200" dirty="0"/>
            <a:t>:</a:t>
          </a:r>
        </a:p>
        <a:p>
          <a:pPr marL="0" lvl="0" indent="0" algn="ctr" defTabSz="533400">
            <a:lnSpc>
              <a:spcPct val="90000"/>
            </a:lnSpc>
            <a:spcBef>
              <a:spcPct val="0"/>
            </a:spcBef>
            <a:spcAft>
              <a:spcPct val="35000"/>
            </a:spcAft>
            <a:buNone/>
          </a:pPr>
          <a:r>
            <a:rPr lang="en-US" sz="1200" kern="1200" dirty="0"/>
            <a:t>Receive series A funding</a:t>
          </a:r>
        </a:p>
      </dsp:txBody>
      <dsp:txXfrm>
        <a:off x="7587033" y="0"/>
        <a:ext cx="1204171" cy="1319784"/>
      </dsp:txXfrm>
    </dsp:sp>
    <dsp:sp modelId="{A0892A2E-BCEB-4369-A138-D959CE46A993}">
      <dsp:nvSpPr>
        <dsp:cNvPr id="0" name=""/>
        <dsp:cNvSpPr/>
      </dsp:nvSpPr>
      <dsp:spPr>
        <a:xfrm>
          <a:off x="8024145" y="1484757"/>
          <a:ext cx="329946" cy="329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11/7/2022</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https://rarehistoricalphotos.com/stalin-photo-manipulation-1922-1953/</a:t>
            </a:r>
          </a:p>
        </p:txBody>
      </p:sp>
      <p:sp>
        <p:nvSpPr>
          <p:cNvPr id="4" name="Slide Number Placeholder 3"/>
          <p:cNvSpPr>
            <a:spLocks noGrp="1"/>
          </p:cNvSpPr>
          <p:nvPr>
            <p:ph type="sldNum" sz="quarter" idx="5"/>
          </p:nvPr>
        </p:nvSpPr>
        <p:spPr/>
        <p:txBody>
          <a:bodyPr/>
          <a:lstStyle/>
          <a:p>
            <a:fld id="{D4B9A9E5-4F7F-4A7D-9DE1-899232329269}" type="slidenum">
              <a:rPr lang="en-US" smtClean="0"/>
              <a:t>8</a:t>
            </a:fld>
            <a:endParaRPr lang="en-US" dirty="0"/>
          </a:p>
        </p:txBody>
      </p:sp>
    </p:spTree>
    <p:extLst>
      <p:ext uri="{BB962C8B-B14F-4D97-AF65-F5344CB8AC3E}">
        <p14:creationId xmlns:p14="http://schemas.microsoft.com/office/powerpoint/2010/main" val="743926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endParaRPr lang="en-US" dirty="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491003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05632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39084"/>
            <a:ext cx="10515600" cy="3695338"/>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935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a:lstStyle>
            <a:lvl1pPr>
              <a:defRPr sz="900"/>
            </a:lvl1pPr>
          </a:lstStyle>
          <a:p>
            <a:pPr algn="l"/>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679" r:id="rId13"/>
    <p:sldLayoutId id="2147483692" r:id="rId14"/>
    <p:sldLayoutId id="2147483681" r:id="rId15"/>
    <p:sldLayoutId id="2147483674" r:id="rId16"/>
    <p:sldLayoutId id="2147483675" r:id="rId17"/>
    <p:sldLayoutId id="2147483696" r:id="rId18"/>
    <p:sldLayoutId id="2147483677" r:id="rId19"/>
    <p:sldLayoutId id="2147483678" r:id="rId20"/>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416040" y="4434840"/>
            <a:ext cx="4941771" cy="1122202"/>
          </a:xfrm>
        </p:spPr>
        <p:txBody>
          <a:bodyPr/>
          <a:lstStyle/>
          <a:p>
            <a:r>
              <a:rPr lang="en-US" dirty="0" err="1"/>
              <a:t>Vidatis</a:t>
            </a:r>
            <a:endParaRPr lang="en-US" dirty="0"/>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6416041" y="5586890"/>
            <a:ext cx="4941770" cy="396660"/>
          </a:xfrm>
        </p:spPr>
        <p:txBody>
          <a:bodyPr>
            <a:noAutofit/>
          </a:bodyPr>
          <a:lstStyle/>
          <a:p>
            <a:r>
              <a:rPr lang="en-US" sz="1800" i="1" dirty="0"/>
              <a:t>Automated audiovisual media validation</a:t>
            </a:r>
          </a:p>
        </p:txBody>
      </p:sp>
      <p:pic>
        <p:nvPicPr>
          <p:cNvPr id="5" name="Picture 4" descr="A picture containing text, clipart&#10;&#10;Description automatically generated">
            <a:extLst>
              <a:ext uri="{FF2B5EF4-FFF2-40B4-BE49-F238E27FC236}">
                <a16:creationId xmlns:a16="http://schemas.microsoft.com/office/drawing/2014/main" id="{84146556-16F2-A447-CD1E-F84C9BB09CD0}"/>
              </a:ext>
            </a:extLst>
          </p:cNvPr>
          <p:cNvPicPr>
            <a:picLocks noChangeAspect="1"/>
          </p:cNvPicPr>
          <p:nvPr/>
        </p:nvPicPr>
        <p:blipFill>
          <a:blip r:embed="rId2"/>
          <a:stretch>
            <a:fillRect/>
          </a:stretch>
        </p:blipFill>
        <p:spPr>
          <a:xfrm>
            <a:off x="0" y="2827782"/>
            <a:ext cx="12192000" cy="2628900"/>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E29D-F5C3-30FC-0C57-F09F205A2097}"/>
              </a:ext>
            </a:extLst>
          </p:cNvPr>
          <p:cNvSpPr>
            <a:spLocks noGrp="1"/>
          </p:cNvSpPr>
          <p:nvPr>
            <p:ph type="title"/>
          </p:nvPr>
        </p:nvSpPr>
        <p:spPr/>
        <p:txBody>
          <a:bodyPr>
            <a:noAutofit/>
          </a:bodyPr>
          <a:lstStyle/>
          <a:p>
            <a:r>
              <a:rPr lang="en-US" dirty="0"/>
              <a:t>Plan to address the problem</a:t>
            </a:r>
          </a:p>
        </p:txBody>
      </p:sp>
      <p:sp>
        <p:nvSpPr>
          <p:cNvPr id="3" name="Text Placeholder 2">
            <a:extLst>
              <a:ext uri="{FF2B5EF4-FFF2-40B4-BE49-F238E27FC236}">
                <a16:creationId xmlns:a16="http://schemas.microsoft.com/office/drawing/2014/main" id="{58DEF1AF-4F2E-46ED-64EC-12D8B7174393}"/>
              </a:ext>
            </a:extLst>
          </p:cNvPr>
          <p:cNvSpPr>
            <a:spLocks noGrp="1"/>
          </p:cNvSpPr>
          <p:nvPr>
            <p:ph type="body" sz="quarter" idx="13"/>
          </p:nvPr>
        </p:nvSpPr>
        <p:spPr/>
        <p:txBody>
          <a:bodyPr>
            <a:normAutofit lnSpcReduction="10000"/>
          </a:bodyPr>
          <a:lstStyle/>
          <a:p>
            <a:r>
              <a:rPr lang="en-US" dirty="0"/>
              <a:t>Break It Down</a:t>
            </a:r>
          </a:p>
        </p:txBody>
      </p:sp>
      <p:sp>
        <p:nvSpPr>
          <p:cNvPr id="4" name="Text Placeholder 3">
            <a:extLst>
              <a:ext uri="{FF2B5EF4-FFF2-40B4-BE49-F238E27FC236}">
                <a16:creationId xmlns:a16="http://schemas.microsoft.com/office/drawing/2014/main" id="{CEEF45F1-4710-812D-11FB-8F99DD2E445D}"/>
              </a:ext>
            </a:extLst>
          </p:cNvPr>
          <p:cNvSpPr>
            <a:spLocks noGrp="1"/>
          </p:cNvSpPr>
          <p:nvPr>
            <p:ph type="body" sz="quarter" idx="15"/>
          </p:nvPr>
        </p:nvSpPr>
        <p:spPr>
          <a:xfrm>
            <a:off x="5921828" y="2798940"/>
            <a:ext cx="5431971" cy="1745628"/>
          </a:xfrm>
        </p:spPr>
        <p:txBody>
          <a:bodyPr/>
          <a:lstStyle/>
          <a:p>
            <a:r>
              <a:rPr lang="en-US" dirty="0"/>
              <a:t>Segment the issues:</a:t>
            </a:r>
          </a:p>
          <a:p>
            <a:pPr marL="285750" indent="-285750">
              <a:buFont typeface="Arial" panose="020B0604020202020204" pitchFamily="34" charset="0"/>
              <a:buChar char="•"/>
            </a:pPr>
            <a:r>
              <a:rPr lang="pt-BR" dirty="0"/>
              <a:t>Photographs</a:t>
            </a:r>
          </a:p>
          <a:p>
            <a:pPr marL="285750" indent="-285750">
              <a:buFont typeface="Arial" panose="020B0604020202020204" pitchFamily="34" charset="0"/>
              <a:buChar char="•"/>
            </a:pPr>
            <a:r>
              <a:rPr lang="pt-BR" dirty="0"/>
              <a:t>Video</a:t>
            </a:r>
          </a:p>
          <a:p>
            <a:pPr marL="285750" indent="-285750">
              <a:buFont typeface="Arial" panose="020B0604020202020204" pitchFamily="34" charset="0"/>
              <a:buChar char="•"/>
            </a:pPr>
            <a:r>
              <a:rPr lang="pt-BR" dirty="0"/>
              <a:t>Audio</a:t>
            </a:r>
          </a:p>
          <a:p>
            <a:endParaRPr lang="en-US" dirty="0"/>
          </a:p>
        </p:txBody>
      </p:sp>
      <p:sp>
        <p:nvSpPr>
          <p:cNvPr id="7" name="Text Placeholder 6">
            <a:extLst>
              <a:ext uri="{FF2B5EF4-FFF2-40B4-BE49-F238E27FC236}">
                <a16:creationId xmlns:a16="http://schemas.microsoft.com/office/drawing/2014/main" id="{5D367FB8-AF04-0F1B-FC5C-04793480A99B}"/>
              </a:ext>
            </a:extLst>
          </p:cNvPr>
          <p:cNvSpPr>
            <a:spLocks noGrp="1"/>
          </p:cNvSpPr>
          <p:nvPr>
            <p:ph type="body" sz="quarter" idx="25"/>
          </p:nvPr>
        </p:nvSpPr>
        <p:spPr/>
        <p:txBody>
          <a:bodyPr>
            <a:normAutofit lnSpcReduction="10000"/>
          </a:bodyPr>
          <a:lstStyle/>
          <a:p>
            <a:r>
              <a:rPr lang="en-US" dirty="0"/>
              <a:t>Focus Effort</a:t>
            </a:r>
          </a:p>
        </p:txBody>
      </p:sp>
      <p:sp>
        <p:nvSpPr>
          <p:cNvPr id="8" name="Text Placeholder 7">
            <a:extLst>
              <a:ext uri="{FF2B5EF4-FFF2-40B4-BE49-F238E27FC236}">
                <a16:creationId xmlns:a16="http://schemas.microsoft.com/office/drawing/2014/main" id="{71198C49-D359-1029-08FB-DAE5D27D59D5}"/>
              </a:ext>
            </a:extLst>
          </p:cNvPr>
          <p:cNvSpPr>
            <a:spLocks noGrp="1"/>
          </p:cNvSpPr>
          <p:nvPr>
            <p:ph type="body" sz="quarter" idx="26"/>
          </p:nvPr>
        </p:nvSpPr>
        <p:spPr>
          <a:xfrm>
            <a:off x="5921828" y="4998532"/>
            <a:ext cx="5431971" cy="1357818"/>
          </a:xfrm>
        </p:spPr>
        <p:txBody>
          <a:bodyPr>
            <a:normAutofit/>
          </a:bodyPr>
          <a:lstStyle/>
          <a:p>
            <a:pPr marL="285750" indent="-285750">
              <a:buFont typeface="Arial" panose="020B0604020202020204" pitchFamily="34" charset="0"/>
              <a:buChar char="•"/>
            </a:pPr>
            <a:r>
              <a:rPr lang="en-US" dirty="0"/>
              <a:t>Focus on the photograph segmentation</a:t>
            </a:r>
          </a:p>
          <a:p>
            <a:pPr marL="285750" indent="-285750">
              <a:buFont typeface="Arial" panose="020B0604020202020204" pitchFamily="34" charset="0"/>
              <a:buChar char="•"/>
            </a:pPr>
            <a:r>
              <a:rPr lang="en-US" dirty="0"/>
              <a:t>Develop transferable capability</a:t>
            </a:r>
          </a:p>
          <a:p>
            <a:pPr marL="285750" indent="-285750">
              <a:buFont typeface="Arial" panose="020B0604020202020204" pitchFamily="34" charset="0"/>
              <a:buChar char="•"/>
            </a:pPr>
            <a:r>
              <a:rPr lang="en-US" dirty="0"/>
              <a:t>Create delivery infrastructure and establish customer base.</a:t>
            </a:r>
          </a:p>
        </p:txBody>
      </p:sp>
      <p:sp>
        <p:nvSpPr>
          <p:cNvPr id="9" name="Date Placeholder 8">
            <a:extLst>
              <a:ext uri="{FF2B5EF4-FFF2-40B4-BE49-F238E27FC236}">
                <a16:creationId xmlns:a16="http://schemas.microsoft.com/office/drawing/2014/main" id="{4823AF3D-7738-5343-4CA5-1072091A943C}"/>
              </a:ext>
            </a:extLst>
          </p:cNvPr>
          <p:cNvSpPr>
            <a:spLocks noGrp="1"/>
          </p:cNvSpPr>
          <p:nvPr>
            <p:ph type="dt" sz="half" idx="10"/>
          </p:nvPr>
        </p:nvSpPr>
        <p:spPr/>
        <p:txBody>
          <a:bodyPr/>
          <a:lstStyle/>
          <a:p>
            <a:r>
              <a:rPr lang="en-US" dirty="0"/>
              <a:t>2022</a:t>
            </a:r>
          </a:p>
        </p:txBody>
      </p:sp>
      <p:sp>
        <p:nvSpPr>
          <p:cNvPr id="10" name="Footer Placeholder 9">
            <a:extLst>
              <a:ext uri="{FF2B5EF4-FFF2-40B4-BE49-F238E27FC236}">
                <a16:creationId xmlns:a16="http://schemas.microsoft.com/office/drawing/2014/main" id="{65235249-2E2D-2D03-4D83-0F63C1866D01}"/>
              </a:ext>
            </a:extLst>
          </p:cNvPr>
          <p:cNvSpPr>
            <a:spLocks noGrp="1"/>
          </p:cNvSpPr>
          <p:nvPr>
            <p:ph type="ftr" sz="quarter" idx="1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A1D16A00-5D8F-D8AA-4860-D5A6D62E4F57}"/>
              </a:ext>
            </a:extLst>
          </p:cNvPr>
          <p:cNvSpPr>
            <a:spLocks noGrp="1"/>
          </p:cNvSpPr>
          <p:nvPr>
            <p:ph type="sldNum" sz="quarter" idx="12"/>
          </p:nvPr>
        </p:nvSpPr>
        <p:spPr/>
        <p:txBody>
          <a:bodyPr/>
          <a:lstStyle/>
          <a:p>
            <a:fld id="{B5CEABB6-07DC-46E8-9B57-56EC44A396E5}" type="slidenum">
              <a:rPr lang="en-US" smtClean="0"/>
              <a:t>10</a:t>
            </a:fld>
            <a:endParaRPr lang="en-US" dirty="0"/>
          </a:p>
        </p:txBody>
      </p:sp>
    </p:spTree>
    <p:extLst>
      <p:ext uri="{BB962C8B-B14F-4D97-AF65-F5344CB8AC3E}">
        <p14:creationId xmlns:p14="http://schemas.microsoft.com/office/powerpoint/2010/main" val="6783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C008-ED89-F121-5CD3-2F54C4B46242}"/>
              </a:ext>
            </a:extLst>
          </p:cNvPr>
          <p:cNvSpPr>
            <a:spLocks noGrp="1"/>
          </p:cNvSpPr>
          <p:nvPr>
            <p:ph type="title"/>
          </p:nvPr>
        </p:nvSpPr>
        <p:spPr/>
        <p:txBody>
          <a:bodyPr/>
          <a:lstStyle/>
          <a:p>
            <a:r>
              <a:rPr lang="en-US" dirty="0"/>
              <a:t>The Solution</a:t>
            </a:r>
          </a:p>
        </p:txBody>
      </p:sp>
      <p:sp>
        <p:nvSpPr>
          <p:cNvPr id="4" name="Text Placeholder 3">
            <a:extLst>
              <a:ext uri="{FF2B5EF4-FFF2-40B4-BE49-F238E27FC236}">
                <a16:creationId xmlns:a16="http://schemas.microsoft.com/office/drawing/2014/main" id="{6E6A35E9-FB1B-CBEA-D7CC-41B4101FDCA8}"/>
              </a:ext>
            </a:extLst>
          </p:cNvPr>
          <p:cNvSpPr>
            <a:spLocks noGrp="1"/>
          </p:cNvSpPr>
          <p:nvPr>
            <p:ph type="body" sz="quarter" idx="15"/>
          </p:nvPr>
        </p:nvSpPr>
        <p:spPr>
          <a:xfrm>
            <a:off x="5921828" y="2798939"/>
            <a:ext cx="5431971" cy="2906289"/>
          </a:xfrm>
        </p:spPr>
        <p:txBody>
          <a:bodyPr>
            <a:normAutofit/>
          </a:bodyPr>
          <a:lstStyle/>
          <a:p>
            <a:r>
              <a:rPr lang="en-US" sz="2400" dirty="0"/>
              <a:t>Developed a Patent Pending process that allows us to identify altered photographs without the use of a reference image.</a:t>
            </a:r>
          </a:p>
        </p:txBody>
      </p:sp>
      <p:sp>
        <p:nvSpPr>
          <p:cNvPr id="9" name="Date Placeholder 8">
            <a:extLst>
              <a:ext uri="{FF2B5EF4-FFF2-40B4-BE49-F238E27FC236}">
                <a16:creationId xmlns:a16="http://schemas.microsoft.com/office/drawing/2014/main" id="{A83D7102-07EF-D722-23CE-04FC3F183083}"/>
              </a:ext>
            </a:extLst>
          </p:cNvPr>
          <p:cNvSpPr>
            <a:spLocks noGrp="1"/>
          </p:cNvSpPr>
          <p:nvPr>
            <p:ph type="dt" sz="half" idx="10"/>
          </p:nvPr>
        </p:nvSpPr>
        <p:spPr/>
        <p:txBody>
          <a:bodyPr/>
          <a:lstStyle/>
          <a:p>
            <a:r>
              <a:rPr lang="en-US" dirty="0"/>
              <a:t>2022</a:t>
            </a:r>
          </a:p>
        </p:txBody>
      </p:sp>
      <p:sp>
        <p:nvSpPr>
          <p:cNvPr id="10" name="Footer Placeholder 9">
            <a:extLst>
              <a:ext uri="{FF2B5EF4-FFF2-40B4-BE49-F238E27FC236}">
                <a16:creationId xmlns:a16="http://schemas.microsoft.com/office/drawing/2014/main" id="{5111B612-6AC0-D8BE-E440-4DB72ED9B202}"/>
              </a:ext>
            </a:extLst>
          </p:cNvPr>
          <p:cNvSpPr>
            <a:spLocks noGrp="1"/>
          </p:cNvSpPr>
          <p:nvPr>
            <p:ph type="ftr" sz="quarter" idx="1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2FD003A4-F75C-66F5-5DE2-1B568A65BF58}"/>
              </a:ext>
            </a:extLst>
          </p:cNvPr>
          <p:cNvSpPr>
            <a:spLocks noGrp="1"/>
          </p:cNvSpPr>
          <p:nvPr>
            <p:ph type="sldNum" sz="quarter" idx="12"/>
          </p:nvPr>
        </p:nvSpPr>
        <p:spPr/>
        <p:txBody>
          <a:bodyPr/>
          <a:lstStyle/>
          <a:p>
            <a:fld id="{B5CEABB6-07DC-46E8-9B57-56EC44A396E5}" type="slidenum">
              <a:rPr lang="en-US" smtClean="0"/>
              <a:t>11</a:t>
            </a:fld>
            <a:endParaRPr lang="en-US" dirty="0"/>
          </a:p>
        </p:txBody>
      </p:sp>
    </p:spTree>
    <p:extLst>
      <p:ext uri="{BB962C8B-B14F-4D97-AF65-F5344CB8AC3E}">
        <p14:creationId xmlns:p14="http://schemas.microsoft.com/office/powerpoint/2010/main" val="341052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F0DF-B6CD-5C95-0006-E87CF11EB324}"/>
              </a:ext>
            </a:extLst>
          </p:cNvPr>
          <p:cNvSpPr>
            <a:spLocks noGrp="1"/>
          </p:cNvSpPr>
          <p:nvPr>
            <p:ph type="title"/>
          </p:nvPr>
        </p:nvSpPr>
        <p:spPr/>
        <p:txBody>
          <a:bodyPr/>
          <a:lstStyle/>
          <a:p>
            <a:r>
              <a:rPr lang="en-US" dirty="0"/>
              <a:t>The solution - How</a:t>
            </a:r>
          </a:p>
        </p:txBody>
      </p:sp>
      <p:sp>
        <p:nvSpPr>
          <p:cNvPr id="3" name="Text Placeholder 2">
            <a:extLst>
              <a:ext uri="{FF2B5EF4-FFF2-40B4-BE49-F238E27FC236}">
                <a16:creationId xmlns:a16="http://schemas.microsoft.com/office/drawing/2014/main" id="{2995544B-714B-D579-AEE8-0D1FD85A1B42}"/>
              </a:ext>
            </a:extLst>
          </p:cNvPr>
          <p:cNvSpPr>
            <a:spLocks noGrp="1"/>
          </p:cNvSpPr>
          <p:nvPr>
            <p:ph type="body" sz="quarter" idx="13"/>
          </p:nvPr>
        </p:nvSpPr>
        <p:spPr/>
        <p:txBody>
          <a:bodyPr>
            <a:normAutofit lnSpcReduction="10000"/>
          </a:bodyPr>
          <a:lstStyle/>
          <a:p>
            <a:r>
              <a:rPr lang="en-US" dirty="0"/>
              <a:t>Statistically analyze image data</a:t>
            </a:r>
          </a:p>
        </p:txBody>
      </p:sp>
      <p:sp>
        <p:nvSpPr>
          <p:cNvPr id="4" name="Text Placeholder 3">
            <a:extLst>
              <a:ext uri="{FF2B5EF4-FFF2-40B4-BE49-F238E27FC236}">
                <a16:creationId xmlns:a16="http://schemas.microsoft.com/office/drawing/2014/main" id="{98B3BF34-5460-A14B-181A-256B27AC03F1}"/>
              </a:ext>
            </a:extLst>
          </p:cNvPr>
          <p:cNvSpPr>
            <a:spLocks noGrp="1"/>
          </p:cNvSpPr>
          <p:nvPr>
            <p:ph type="body" sz="quarter" idx="15"/>
          </p:nvPr>
        </p:nvSpPr>
        <p:spPr>
          <a:xfrm>
            <a:off x="5921828" y="2798940"/>
            <a:ext cx="5646195" cy="557950"/>
          </a:xfrm>
        </p:spPr>
        <p:txBody>
          <a:bodyPr/>
          <a:lstStyle/>
          <a:p>
            <a:r>
              <a:rPr lang="en-US" dirty="0"/>
              <a:t>Patterns that emerge from the behavior of light in the image</a:t>
            </a:r>
          </a:p>
        </p:txBody>
      </p:sp>
      <p:sp>
        <p:nvSpPr>
          <p:cNvPr id="5" name="Text Placeholder 4">
            <a:extLst>
              <a:ext uri="{FF2B5EF4-FFF2-40B4-BE49-F238E27FC236}">
                <a16:creationId xmlns:a16="http://schemas.microsoft.com/office/drawing/2014/main" id="{AEB29998-73B4-2728-5EE6-7476EB7139CC}"/>
              </a:ext>
            </a:extLst>
          </p:cNvPr>
          <p:cNvSpPr>
            <a:spLocks noGrp="1"/>
          </p:cNvSpPr>
          <p:nvPr>
            <p:ph type="body" sz="quarter" idx="23"/>
          </p:nvPr>
        </p:nvSpPr>
        <p:spPr/>
        <p:txBody>
          <a:bodyPr>
            <a:normAutofit lnSpcReduction="10000"/>
          </a:bodyPr>
          <a:lstStyle/>
          <a:p>
            <a:r>
              <a:rPr lang="en-US" dirty="0"/>
              <a:t>Natural Law Mathematical model</a:t>
            </a:r>
          </a:p>
        </p:txBody>
      </p:sp>
      <p:sp>
        <p:nvSpPr>
          <p:cNvPr id="6" name="Text Placeholder 5">
            <a:extLst>
              <a:ext uri="{FF2B5EF4-FFF2-40B4-BE49-F238E27FC236}">
                <a16:creationId xmlns:a16="http://schemas.microsoft.com/office/drawing/2014/main" id="{B880161D-24D4-6B5C-EDCB-935A4EF57169}"/>
              </a:ext>
            </a:extLst>
          </p:cNvPr>
          <p:cNvSpPr>
            <a:spLocks noGrp="1"/>
          </p:cNvSpPr>
          <p:nvPr>
            <p:ph type="body" sz="quarter" idx="24"/>
          </p:nvPr>
        </p:nvSpPr>
        <p:spPr/>
        <p:txBody>
          <a:bodyPr/>
          <a:lstStyle/>
          <a:p>
            <a:r>
              <a:rPr lang="en-US" dirty="0"/>
              <a:t>Created mathematical model of the expected natural behavior of light in the image</a:t>
            </a:r>
          </a:p>
        </p:txBody>
      </p:sp>
      <p:sp>
        <p:nvSpPr>
          <p:cNvPr id="7" name="Text Placeholder 6">
            <a:extLst>
              <a:ext uri="{FF2B5EF4-FFF2-40B4-BE49-F238E27FC236}">
                <a16:creationId xmlns:a16="http://schemas.microsoft.com/office/drawing/2014/main" id="{28DD55C5-1BDF-1E1A-D8B7-265E6FD8387E}"/>
              </a:ext>
            </a:extLst>
          </p:cNvPr>
          <p:cNvSpPr>
            <a:spLocks noGrp="1"/>
          </p:cNvSpPr>
          <p:nvPr>
            <p:ph type="body" sz="quarter" idx="25"/>
          </p:nvPr>
        </p:nvSpPr>
        <p:spPr/>
        <p:txBody>
          <a:bodyPr>
            <a:normAutofit lnSpcReduction="10000"/>
          </a:bodyPr>
          <a:lstStyle/>
          <a:p>
            <a:r>
              <a:rPr lang="en-US" dirty="0"/>
              <a:t>Analysis of the deviation</a:t>
            </a:r>
          </a:p>
        </p:txBody>
      </p:sp>
      <p:sp>
        <p:nvSpPr>
          <p:cNvPr id="8" name="Text Placeholder 7">
            <a:extLst>
              <a:ext uri="{FF2B5EF4-FFF2-40B4-BE49-F238E27FC236}">
                <a16:creationId xmlns:a16="http://schemas.microsoft.com/office/drawing/2014/main" id="{CC36E410-17BF-CD68-727D-8ECA8259EB0C}"/>
              </a:ext>
            </a:extLst>
          </p:cNvPr>
          <p:cNvSpPr>
            <a:spLocks noGrp="1"/>
          </p:cNvSpPr>
          <p:nvPr>
            <p:ph type="body" sz="quarter" idx="26"/>
          </p:nvPr>
        </p:nvSpPr>
        <p:spPr>
          <a:xfrm>
            <a:off x="5921828" y="4998531"/>
            <a:ext cx="5431971" cy="706697"/>
          </a:xfrm>
        </p:spPr>
        <p:txBody>
          <a:bodyPr>
            <a:noAutofit/>
          </a:bodyPr>
          <a:lstStyle/>
          <a:p>
            <a:r>
              <a:rPr lang="en-US" dirty="0"/>
              <a:t>Images that have been altered from a natural state tend to have predictable patterns which emerge in the deviation from our natural light behavioral model</a:t>
            </a:r>
            <a:endParaRPr lang="en-US" dirty="0">
              <a:solidFill>
                <a:srgbClr val="FF0000"/>
              </a:solidFill>
            </a:endParaRPr>
          </a:p>
        </p:txBody>
      </p:sp>
      <p:sp>
        <p:nvSpPr>
          <p:cNvPr id="9" name="Date Placeholder 8">
            <a:extLst>
              <a:ext uri="{FF2B5EF4-FFF2-40B4-BE49-F238E27FC236}">
                <a16:creationId xmlns:a16="http://schemas.microsoft.com/office/drawing/2014/main" id="{CBC5A4D5-52E6-2451-B9DD-415C7C26C213}"/>
              </a:ext>
            </a:extLst>
          </p:cNvPr>
          <p:cNvSpPr>
            <a:spLocks noGrp="1"/>
          </p:cNvSpPr>
          <p:nvPr>
            <p:ph type="dt" sz="half" idx="10"/>
          </p:nvPr>
        </p:nvSpPr>
        <p:spPr/>
        <p:txBody>
          <a:bodyPr/>
          <a:lstStyle/>
          <a:p>
            <a:r>
              <a:rPr lang="en-US" dirty="0"/>
              <a:t>2022</a:t>
            </a:r>
          </a:p>
        </p:txBody>
      </p:sp>
      <p:sp>
        <p:nvSpPr>
          <p:cNvPr id="10" name="Footer Placeholder 9">
            <a:extLst>
              <a:ext uri="{FF2B5EF4-FFF2-40B4-BE49-F238E27FC236}">
                <a16:creationId xmlns:a16="http://schemas.microsoft.com/office/drawing/2014/main" id="{18B36E31-6040-1F77-B85F-BCAD660CA349}"/>
              </a:ext>
            </a:extLst>
          </p:cNvPr>
          <p:cNvSpPr>
            <a:spLocks noGrp="1"/>
          </p:cNvSpPr>
          <p:nvPr>
            <p:ph type="ftr" sz="quarter" idx="1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5211488F-42E8-0A98-32FF-BACB6F8C942C}"/>
              </a:ext>
            </a:extLst>
          </p:cNvPr>
          <p:cNvSpPr>
            <a:spLocks noGrp="1"/>
          </p:cNvSpPr>
          <p:nvPr>
            <p:ph type="sldNum" sz="quarter" idx="12"/>
          </p:nvPr>
        </p:nvSpPr>
        <p:spPr/>
        <p:txBody>
          <a:bodyPr/>
          <a:lstStyle/>
          <a:p>
            <a:fld id="{B5CEABB6-07DC-46E8-9B57-56EC44A396E5}" type="slidenum">
              <a:rPr lang="en-US" smtClean="0"/>
              <a:t>12</a:t>
            </a:fld>
            <a:endParaRPr lang="en-US" dirty="0"/>
          </a:p>
        </p:txBody>
      </p:sp>
    </p:spTree>
    <p:extLst>
      <p:ext uri="{BB962C8B-B14F-4D97-AF65-F5344CB8AC3E}">
        <p14:creationId xmlns:p14="http://schemas.microsoft.com/office/powerpoint/2010/main" val="41664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F0DF-B6CD-5C95-0006-E87CF11EB324}"/>
              </a:ext>
            </a:extLst>
          </p:cNvPr>
          <p:cNvSpPr>
            <a:spLocks noGrp="1"/>
          </p:cNvSpPr>
          <p:nvPr>
            <p:ph type="title"/>
          </p:nvPr>
        </p:nvSpPr>
        <p:spPr/>
        <p:txBody>
          <a:bodyPr/>
          <a:lstStyle/>
          <a:p>
            <a:r>
              <a:rPr lang="en-US" dirty="0"/>
              <a:t>The solution - How</a:t>
            </a:r>
          </a:p>
        </p:txBody>
      </p:sp>
      <p:sp>
        <p:nvSpPr>
          <p:cNvPr id="9" name="Date Placeholder 8">
            <a:extLst>
              <a:ext uri="{FF2B5EF4-FFF2-40B4-BE49-F238E27FC236}">
                <a16:creationId xmlns:a16="http://schemas.microsoft.com/office/drawing/2014/main" id="{CBC5A4D5-52E6-2451-B9DD-415C7C26C213}"/>
              </a:ext>
            </a:extLst>
          </p:cNvPr>
          <p:cNvSpPr>
            <a:spLocks noGrp="1"/>
          </p:cNvSpPr>
          <p:nvPr>
            <p:ph type="dt" sz="half" idx="10"/>
          </p:nvPr>
        </p:nvSpPr>
        <p:spPr/>
        <p:txBody>
          <a:bodyPr/>
          <a:lstStyle/>
          <a:p>
            <a:r>
              <a:rPr lang="en-US" dirty="0"/>
              <a:t>2022</a:t>
            </a:r>
          </a:p>
        </p:txBody>
      </p:sp>
      <p:sp>
        <p:nvSpPr>
          <p:cNvPr id="10" name="Footer Placeholder 9">
            <a:extLst>
              <a:ext uri="{FF2B5EF4-FFF2-40B4-BE49-F238E27FC236}">
                <a16:creationId xmlns:a16="http://schemas.microsoft.com/office/drawing/2014/main" id="{18B36E31-6040-1F77-B85F-BCAD660CA349}"/>
              </a:ext>
            </a:extLst>
          </p:cNvPr>
          <p:cNvSpPr>
            <a:spLocks noGrp="1"/>
          </p:cNvSpPr>
          <p:nvPr>
            <p:ph type="ftr" sz="quarter" idx="1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5211488F-42E8-0A98-32FF-BACB6F8C942C}"/>
              </a:ext>
            </a:extLst>
          </p:cNvPr>
          <p:cNvSpPr>
            <a:spLocks noGrp="1"/>
          </p:cNvSpPr>
          <p:nvPr>
            <p:ph type="sldNum" sz="quarter" idx="12"/>
          </p:nvPr>
        </p:nvSpPr>
        <p:spPr/>
        <p:txBody>
          <a:bodyPr/>
          <a:lstStyle/>
          <a:p>
            <a:fld id="{B5CEABB6-07DC-46E8-9B57-56EC44A396E5}" type="slidenum">
              <a:rPr lang="en-US" smtClean="0"/>
              <a:t>13</a:t>
            </a:fld>
            <a:endParaRPr lang="en-US" dirty="0"/>
          </a:p>
        </p:txBody>
      </p:sp>
      <p:pic>
        <p:nvPicPr>
          <p:cNvPr id="24" name="Picture 23">
            <a:extLst>
              <a:ext uri="{FF2B5EF4-FFF2-40B4-BE49-F238E27FC236}">
                <a16:creationId xmlns:a16="http://schemas.microsoft.com/office/drawing/2014/main" id="{DAB11126-2922-84D3-3646-1D3DE51381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928" y="1900563"/>
            <a:ext cx="9339072" cy="3804666"/>
          </a:xfrm>
          <a:prstGeom prst="rect">
            <a:avLst/>
          </a:prstGeom>
          <a:noFill/>
          <a:ln>
            <a:noFill/>
          </a:ln>
        </p:spPr>
      </p:pic>
      <p:sp>
        <p:nvSpPr>
          <p:cNvPr id="3" name="Oval 2">
            <a:extLst>
              <a:ext uri="{FF2B5EF4-FFF2-40B4-BE49-F238E27FC236}">
                <a16:creationId xmlns:a16="http://schemas.microsoft.com/office/drawing/2014/main" id="{BA3926CE-79D4-08DC-87DD-766F82E827B9}"/>
              </a:ext>
            </a:extLst>
          </p:cNvPr>
          <p:cNvSpPr/>
          <p:nvPr/>
        </p:nvSpPr>
        <p:spPr>
          <a:xfrm>
            <a:off x="2852928" y="4708187"/>
            <a:ext cx="1650978" cy="997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C8CC01-0529-DECC-6A96-2E620E8B943F}"/>
              </a:ext>
            </a:extLst>
          </p:cNvPr>
          <p:cNvSpPr txBox="1"/>
          <p:nvPr/>
        </p:nvSpPr>
        <p:spPr>
          <a:xfrm>
            <a:off x="4151376" y="5705229"/>
            <a:ext cx="2441448" cy="307777"/>
          </a:xfrm>
          <a:prstGeom prst="rect">
            <a:avLst/>
          </a:prstGeom>
          <a:noFill/>
        </p:spPr>
        <p:txBody>
          <a:bodyPr wrap="square" rtlCol="0">
            <a:spAutoFit/>
          </a:bodyPr>
          <a:lstStyle/>
          <a:p>
            <a:r>
              <a:rPr lang="en-US" sz="1400" dirty="0"/>
              <a:t>Value Parameter</a:t>
            </a:r>
          </a:p>
        </p:txBody>
      </p:sp>
    </p:spTree>
    <p:extLst>
      <p:ext uri="{BB962C8B-B14F-4D97-AF65-F5344CB8AC3E}">
        <p14:creationId xmlns:p14="http://schemas.microsoft.com/office/powerpoint/2010/main" val="396784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F0DF-B6CD-5C95-0006-E87CF11EB324}"/>
              </a:ext>
            </a:extLst>
          </p:cNvPr>
          <p:cNvSpPr>
            <a:spLocks noGrp="1"/>
          </p:cNvSpPr>
          <p:nvPr>
            <p:ph type="title"/>
          </p:nvPr>
        </p:nvSpPr>
        <p:spPr/>
        <p:txBody>
          <a:bodyPr/>
          <a:lstStyle/>
          <a:p>
            <a:r>
              <a:rPr lang="en-US" dirty="0"/>
              <a:t>The solution - How</a:t>
            </a:r>
          </a:p>
        </p:txBody>
      </p:sp>
      <p:sp>
        <p:nvSpPr>
          <p:cNvPr id="9" name="Date Placeholder 8">
            <a:extLst>
              <a:ext uri="{FF2B5EF4-FFF2-40B4-BE49-F238E27FC236}">
                <a16:creationId xmlns:a16="http://schemas.microsoft.com/office/drawing/2014/main" id="{CBC5A4D5-52E6-2451-B9DD-415C7C26C213}"/>
              </a:ext>
            </a:extLst>
          </p:cNvPr>
          <p:cNvSpPr>
            <a:spLocks noGrp="1"/>
          </p:cNvSpPr>
          <p:nvPr>
            <p:ph type="dt" sz="half" idx="10"/>
          </p:nvPr>
        </p:nvSpPr>
        <p:spPr/>
        <p:txBody>
          <a:bodyPr/>
          <a:lstStyle/>
          <a:p>
            <a:r>
              <a:rPr lang="en-US" dirty="0"/>
              <a:t>2022</a:t>
            </a:r>
          </a:p>
        </p:txBody>
      </p:sp>
      <p:sp>
        <p:nvSpPr>
          <p:cNvPr id="10" name="Footer Placeholder 9">
            <a:extLst>
              <a:ext uri="{FF2B5EF4-FFF2-40B4-BE49-F238E27FC236}">
                <a16:creationId xmlns:a16="http://schemas.microsoft.com/office/drawing/2014/main" id="{18B36E31-6040-1F77-B85F-BCAD660CA349}"/>
              </a:ext>
            </a:extLst>
          </p:cNvPr>
          <p:cNvSpPr>
            <a:spLocks noGrp="1"/>
          </p:cNvSpPr>
          <p:nvPr>
            <p:ph type="ftr" sz="quarter" idx="1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5211488F-42E8-0A98-32FF-BACB6F8C942C}"/>
              </a:ext>
            </a:extLst>
          </p:cNvPr>
          <p:cNvSpPr>
            <a:spLocks noGrp="1"/>
          </p:cNvSpPr>
          <p:nvPr>
            <p:ph type="sldNum" sz="quarter" idx="12"/>
          </p:nvPr>
        </p:nvSpPr>
        <p:spPr/>
        <p:txBody>
          <a:bodyPr/>
          <a:lstStyle/>
          <a:p>
            <a:fld id="{B5CEABB6-07DC-46E8-9B57-56EC44A396E5}" type="slidenum">
              <a:rPr lang="en-US" smtClean="0"/>
              <a:t>14</a:t>
            </a:fld>
            <a:endParaRPr lang="en-US" dirty="0"/>
          </a:p>
        </p:txBody>
      </p:sp>
      <p:pic>
        <p:nvPicPr>
          <p:cNvPr id="3" name="Picture 2" descr="Diagram, box and whisker chart&#10;&#10;Description automatically generated">
            <a:extLst>
              <a:ext uri="{FF2B5EF4-FFF2-40B4-BE49-F238E27FC236}">
                <a16:creationId xmlns:a16="http://schemas.microsoft.com/office/drawing/2014/main" id="{93F7EF0B-18ED-A24D-72D0-869E496304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0984" y="1999072"/>
            <a:ext cx="8891016" cy="3377600"/>
          </a:xfrm>
          <a:prstGeom prst="rect">
            <a:avLst/>
          </a:prstGeom>
          <a:noFill/>
          <a:ln>
            <a:noFill/>
          </a:ln>
        </p:spPr>
      </p:pic>
      <p:sp>
        <p:nvSpPr>
          <p:cNvPr id="4" name="Oval 3">
            <a:extLst>
              <a:ext uri="{FF2B5EF4-FFF2-40B4-BE49-F238E27FC236}">
                <a16:creationId xmlns:a16="http://schemas.microsoft.com/office/drawing/2014/main" id="{56E47D49-742C-3E24-F89F-3A9B759430C5}"/>
              </a:ext>
            </a:extLst>
          </p:cNvPr>
          <p:cNvSpPr/>
          <p:nvPr/>
        </p:nvSpPr>
        <p:spPr>
          <a:xfrm>
            <a:off x="3057209" y="4581727"/>
            <a:ext cx="1650978" cy="997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3024F9-01F8-B203-CCE7-4985AB5C1E8F}"/>
              </a:ext>
            </a:extLst>
          </p:cNvPr>
          <p:cNvSpPr txBox="1"/>
          <p:nvPr/>
        </p:nvSpPr>
        <p:spPr>
          <a:xfrm>
            <a:off x="4513634" y="5583045"/>
            <a:ext cx="3142034" cy="307777"/>
          </a:xfrm>
          <a:prstGeom prst="rect">
            <a:avLst/>
          </a:prstGeom>
          <a:noFill/>
        </p:spPr>
        <p:txBody>
          <a:bodyPr wrap="square" rtlCol="0">
            <a:spAutoFit/>
          </a:bodyPr>
          <a:lstStyle/>
          <a:p>
            <a:pPr algn="ctr"/>
            <a:r>
              <a:rPr lang="en-US" sz="1400" dirty="0"/>
              <a:t>Run for each parameter value</a:t>
            </a:r>
          </a:p>
        </p:txBody>
      </p:sp>
    </p:spTree>
    <p:extLst>
      <p:ext uri="{BB962C8B-B14F-4D97-AF65-F5344CB8AC3E}">
        <p14:creationId xmlns:p14="http://schemas.microsoft.com/office/powerpoint/2010/main" val="123722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A6E9-7FD7-A927-E92F-896EF2DBF14F}"/>
              </a:ext>
            </a:extLst>
          </p:cNvPr>
          <p:cNvSpPr>
            <a:spLocks noGrp="1"/>
          </p:cNvSpPr>
          <p:nvPr>
            <p:ph type="title"/>
          </p:nvPr>
        </p:nvSpPr>
        <p:spPr/>
        <p:txBody>
          <a:bodyPr/>
          <a:lstStyle/>
          <a:p>
            <a:r>
              <a:rPr lang="en-US" dirty="0"/>
              <a:t>Examples- Unedited</a:t>
            </a:r>
          </a:p>
        </p:txBody>
      </p:sp>
      <p:sp>
        <p:nvSpPr>
          <p:cNvPr id="12" name="Date Placeholder 11">
            <a:extLst>
              <a:ext uri="{FF2B5EF4-FFF2-40B4-BE49-F238E27FC236}">
                <a16:creationId xmlns:a16="http://schemas.microsoft.com/office/drawing/2014/main" id="{4BD0E5C8-877A-8322-7ACC-4F7D288BDEBE}"/>
              </a:ext>
            </a:extLst>
          </p:cNvPr>
          <p:cNvSpPr>
            <a:spLocks noGrp="1"/>
          </p:cNvSpPr>
          <p:nvPr>
            <p:ph type="dt" sz="half" idx="10"/>
          </p:nvPr>
        </p:nvSpPr>
        <p:spPr/>
        <p:txBody>
          <a:bodyPr/>
          <a:lstStyle/>
          <a:p>
            <a:r>
              <a:rPr lang="en-US"/>
              <a:t>2022</a:t>
            </a:r>
            <a:endParaRPr lang="en-US" dirty="0"/>
          </a:p>
        </p:txBody>
      </p:sp>
      <p:sp>
        <p:nvSpPr>
          <p:cNvPr id="13" name="Footer Placeholder 12">
            <a:extLst>
              <a:ext uri="{FF2B5EF4-FFF2-40B4-BE49-F238E27FC236}">
                <a16:creationId xmlns:a16="http://schemas.microsoft.com/office/drawing/2014/main" id="{588B7DA2-CE7C-4076-16A6-2F584015F69D}"/>
              </a:ext>
            </a:extLst>
          </p:cNvPr>
          <p:cNvSpPr>
            <a:spLocks noGrp="1"/>
          </p:cNvSpPr>
          <p:nvPr>
            <p:ph type="ftr" sz="quarter" idx="11"/>
          </p:nvPr>
        </p:nvSpPr>
        <p:spPr/>
        <p:txBody>
          <a:bodyPr/>
          <a:lstStyle/>
          <a:p>
            <a:r>
              <a:rPr lang="en-US"/>
              <a:t>Pitch Deck</a:t>
            </a:r>
            <a:endParaRPr lang="en-US" dirty="0"/>
          </a:p>
        </p:txBody>
      </p:sp>
      <p:sp>
        <p:nvSpPr>
          <p:cNvPr id="14" name="Slide Number Placeholder 13">
            <a:extLst>
              <a:ext uri="{FF2B5EF4-FFF2-40B4-BE49-F238E27FC236}">
                <a16:creationId xmlns:a16="http://schemas.microsoft.com/office/drawing/2014/main" id="{49974F79-55B8-A1CC-D155-A47A236F8426}"/>
              </a:ext>
            </a:extLst>
          </p:cNvPr>
          <p:cNvSpPr>
            <a:spLocks noGrp="1"/>
          </p:cNvSpPr>
          <p:nvPr>
            <p:ph type="sldNum" sz="quarter" idx="12"/>
          </p:nvPr>
        </p:nvSpPr>
        <p:spPr/>
        <p:txBody>
          <a:bodyPr/>
          <a:lstStyle/>
          <a:p>
            <a:fld id="{B5CEABB6-07DC-46E8-9B57-56EC44A396E5}" type="slidenum">
              <a:rPr lang="en-US" smtClean="0"/>
              <a:t>15</a:t>
            </a:fld>
            <a:endParaRPr lang="en-US" dirty="0"/>
          </a:p>
        </p:txBody>
      </p:sp>
      <p:pic>
        <p:nvPicPr>
          <p:cNvPr id="9" name="Picture 8" descr="A picture containing food, indoor&#10;&#10;Description automatically generated">
            <a:extLst>
              <a:ext uri="{FF2B5EF4-FFF2-40B4-BE49-F238E27FC236}">
                <a16:creationId xmlns:a16="http://schemas.microsoft.com/office/drawing/2014/main" id="{3A3ED82B-61C8-5226-501C-0FBECAAFC492}"/>
              </a:ext>
            </a:extLst>
          </p:cNvPr>
          <p:cNvPicPr>
            <a:picLocks noChangeAspect="1"/>
          </p:cNvPicPr>
          <p:nvPr/>
        </p:nvPicPr>
        <p:blipFill>
          <a:blip r:embed="rId2"/>
          <a:stretch>
            <a:fillRect/>
          </a:stretch>
        </p:blipFill>
        <p:spPr>
          <a:xfrm>
            <a:off x="2333897" y="1340213"/>
            <a:ext cx="7524206" cy="5016137"/>
          </a:xfrm>
          <a:prstGeom prst="rect">
            <a:avLst/>
          </a:prstGeom>
        </p:spPr>
      </p:pic>
    </p:spTree>
    <p:extLst>
      <p:ext uri="{BB962C8B-B14F-4D97-AF65-F5344CB8AC3E}">
        <p14:creationId xmlns:p14="http://schemas.microsoft.com/office/powerpoint/2010/main" val="2036737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C579-350F-D075-5AC0-8B3354163D9E}"/>
              </a:ext>
            </a:extLst>
          </p:cNvPr>
          <p:cNvSpPr>
            <a:spLocks noGrp="1"/>
          </p:cNvSpPr>
          <p:nvPr>
            <p:ph type="title"/>
          </p:nvPr>
        </p:nvSpPr>
        <p:spPr/>
        <p:txBody>
          <a:bodyPr/>
          <a:lstStyle/>
          <a:p>
            <a:r>
              <a:rPr lang="en-US" dirty="0"/>
              <a:t>Examples- Unedited</a:t>
            </a:r>
          </a:p>
        </p:txBody>
      </p:sp>
      <p:sp>
        <p:nvSpPr>
          <p:cNvPr id="4" name="Date Placeholder 3">
            <a:extLst>
              <a:ext uri="{FF2B5EF4-FFF2-40B4-BE49-F238E27FC236}">
                <a16:creationId xmlns:a16="http://schemas.microsoft.com/office/drawing/2014/main" id="{7F1062E2-50BE-4D41-52C6-8F8F76937B00}"/>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6DB76556-D1F2-AB72-ED0A-07B0423D1DB0}"/>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0617BE64-8AD0-203B-475A-3CC594533B1B}"/>
              </a:ext>
            </a:extLst>
          </p:cNvPr>
          <p:cNvSpPr>
            <a:spLocks noGrp="1"/>
          </p:cNvSpPr>
          <p:nvPr>
            <p:ph type="sldNum" sz="quarter" idx="12"/>
          </p:nvPr>
        </p:nvSpPr>
        <p:spPr/>
        <p:txBody>
          <a:bodyPr/>
          <a:lstStyle/>
          <a:p>
            <a:fld id="{B5CEABB6-07DC-46E8-9B57-56EC44A396E5}" type="slidenum">
              <a:rPr lang="en-US" smtClean="0"/>
              <a:t>16</a:t>
            </a:fld>
            <a:endParaRPr lang="en-US" dirty="0"/>
          </a:p>
        </p:txBody>
      </p:sp>
      <p:pic>
        <p:nvPicPr>
          <p:cNvPr id="10" name="Picture 9" descr="Chart&#10;&#10;Description automatically generated">
            <a:extLst>
              <a:ext uri="{FF2B5EF4-FFF2-40B4-BE49-F238E27FC236}">
                <a16:creationId xmlns:a16="http://schemas.microsoft.com/office/drawing/2014/main" id="{BC9A1FF3-0891-6470-1F9E-DC6DF02770EA}"/>
              </a:ext>
            </a:extLst>
          </p:cNvPr>
          <p:cNvPicPr>
            <a:picLocks noChangeAspect="1"/>
          </p:cNvPicPr>
          <p:nvPr/>
        </p:nvPicPr>
        <p:blipFill>
          <a:blip r:embed="rId2"/>
          <a:stretch>
            <a:fillRect/>
          </a:stretch>
        </p:blipFill>
        <p:spPr>
          <a:xfrm>
            <a:off x="838200" y="1254061"/>
            <a:ext cx="10394369" cy="5238814"/>
          </a:xfrm>
          <a:prstGeom prst="rect">
            <a:avLst/>
          </a:prstGeom>
        </p:spPr>
      </p:pic>
      <p:sp>
        <p:nvSpPr>
          <p:cNvPr id="11" name="Oval 10">
            <a:extLst>
              <a:ext uri="{FF2B5EF4-FFF2-40B4-BE49-F238E27FC236}">
                <a16:creationId xmlns:a16="http://schemas.microsoft.com/office/drawing/2014/main" id="{CAD0C6DA-D8A1-DE85-3359-54CE2B11C29E}"/>
              </a:ext>
            </a:extLst>
          </p:cNvPr>
          <p:cNvSpPr/>
          <p:nvPr/>
        </p:nvSpPr>
        <p:spPr>
          <a:xfrm>
            <a:off x="8220457" y="1376624"/>
            <a:ext cx="3547872" cy="29944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11BC09-79E7-2957-5B62-4F7FAEB8D52C}"/>
              </a:ext>
            </a:extLst>
          </p:cNvPr>
          <p:cNvPicPr>
            <a:picLocks noChangeAspect="1"/>
          </p:cNvPicPr>
          <p:nvPr/>
        </p:nvPicPr>
        <p:blipFill>
          <a:blip r:embed="rId3"/>
          <a:stretch>
            <a:fillRect/>
          </a:stretch>
        </p:blipFill>
        <p:spPr>
          <a:xfrm>
            <a:off x="3099816" y="3715887"/>
            <a:ext cx="3337560" cy="3005588"/>
          </a:xfrm>
          <a:prstGeom prst="rect">
            <a:avLst/>
          </a:prstGeom>
        </p:spPr>
      </p:pic>
      <p:sp>
        <p:nvSpPr>
          <p:cNvPr id="3" name="TextBox 2">
            <a:extLst>
              <a:ext uri="{FF2B5EF4-FFF2-40B4-BE49-F238E27FC236}">
                <a16:creationId xmlns:a16="http://schemas.microsoft.com/office/drawing/2014/main" id="{05606D82-0188-37DC-1ED3-8D5E2EAFA6DF}"/>
              </a:ext>
            </a:extLst>
          </p:cNvPr>
          <p:cNvSpPr txBox="1"/>
          <p:nvPr/>
        </p:nvSpPr>
        <p:spPr>
          <a:xfrm>
            <a:off x="9564624" y="4489704"/>
            <a:ext cx="2286000" cy="646331"/>
          </a:xfrm>
          <a:prstGeom prst="rect">
            <a:avLst/>
          </a:prstGeom>
          <a:noFill/>
          <a:ln>
            <a:solidFill>
              <a:srgbClr val="FF0000"/>
            </a:solidFill>
          </a:ln>
        </p:spPr>
        <p:txBody>
          <a:bodyPr wrap="square" rtlCol="0">
            <a:spAutoFit/>
          </a:bodyPr>
          <a:lstStyle/>
          <a:p>
            <a:r>
              <a:rPr lang="en-US" sz="1200" dirty="0"/>
              <a:t>We look for a sinusoidal distribution in the Log Space Distribution chart</a:t>
            </a:r>
          </a:p>
        </p:txBody>
      </p:sp>
      <p:sp>
        <p:nvSpPr>
          <p:cNvPr id="7" name="TextBox 6">
            <a:extLst>
              <a:ext uri="{FF2B5EF4-FFF2-40B4-BE49-F238E27FC236}">
                <a16:creationId xmlns:a16="http://schemas.microsoft.com/office/drawing/2014/main" id="{6040FDDE-33E0-B36C-62AE-107DA9490CE5}"/>
              </a:ext>
            </a:extLst>
          </p:cNvPr>
          <p:cNvSpPr txBox="1"/>
          <p:nvPr/>
        </p:nvSpPr>
        <p:spPr>
          <a:xfrm>
            <a:off x="478577" y="5169873"/>
            <a:ext cx="2286000" cy="1015663"/>
          </a:xfrm>
          <a:prstGeom prst="rect">
            <a:avLst/>
          </a:prstGeom>
          <a:noFill/>
          <a:ln>
            <a:solidFill>
              <a:srgbClr val="FF0000"/>
            </a:solidFill>
          </a:ln>
        </p:spPr>
        <p:txBody>
          <a:bodyPr wrap="square" rtlCol="0">
            <a:spAutoFit/>
          </a:bodyPr>
          <a:lstStyle/>
          <a:p>
            <a:r>
              <a:rPr lang="en-US" sz="1200" dirty="0"/>
              <a:t>The extent of the sinusoidal distribution can be seen in the prominence of the 1hz position and the reduced values in the following positions</a:t>
            </a:r>
          </a:p>
        </p:txBody>
      </p:sp>
      <p:cxnSp>
        <p:nvCxnSpPr>
          <p:cNvPr id="14" name="Straight Arrow Connector 13">
            <a:extLst>
              <a:ext uri="{FF2B5EF4-FFF2-40B4-BE49-F238E27FC236}">
                <a16:creationId xmlns:a16="http://schemas.microsoft.com/office/drawing/2014/main" id="{43B9CCFE-D249-180B-7148-9D8F8F64C78C}"/>
              </a:ext>
            </a:extLst>
          </p:cNvPr>
          <p:cNvCxnSpPr>
            <a:cxnSpLocks/>
          </p:cNvCxnSpPr>
          <p:nvPr/>
        </p:nvCxnSpPr>
        <p:spPr>
          <a:xfrm flipH="1" flipV="1">
            <a:off x="10603149" y="4280170"/>
            <a:ext cx="104475" cy="2095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90FF0F-06F5-79A6-D348-E200F311A6C4}"/>
              </a:ext>
            </a:extLst>
          </p:cNvPr>
          <p:cNvCxnSpPr>
            <a:cxnSpLocks/>
            <a:stCxn id="7" idx="3"/>
            <a:endCxn id="12" idx="1"/>
          </p:cNvCxnSpPr>
          <p:nvPr/>
        </p:nvCxnSpPr>
        <p:spPr>
          <a:xfrm flipV="1">
            <a:off x="2764577" y="5218681"/>
            <a:ext cx="335239" cy="459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E564-254D-E245-0AE7-436F27F3E4EB}"/>
              </a:ext>
            </a:extLst>
          </p:cNvPr>
          <p:cNvSpPr>
            <a:spLocks noGrp="1"/>
          </p:cNvSpPr>
          <p:nvPr>
            <p:ph type="title"/>
          </p:nvPr>
        </p:nvSpPr>
        <p:spPr/>
        <p:txBody>
          <a:bodyPr/>
          <a:lstStyle/>
          <a:p>
            <a:r>
              <a:rPr lang="en-US" dirty="0"/>
              <a:t>Examples- Unedited</a:t>
            </a:r>
          </a:p>
        </p:txBody>
      </p:sp>
      <p:sp>
        <p:nvSpPr>
          <p:cNvPr id="4" name="Date Placeholder 3">
            <a:extLst>
              <a:ext uri="{FF2B5EF4-FFF2-40B4-BE49-F238E27FC236}">
                <a16:creationId xmlns:a16="http://schemas.microsoft.com/office/drawing/2014/main" id="{1C90F5DC-9E44-D3B4-D3CE-91D742EF56DD}"/>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EC22CF2A-4691-E687-8905-A0C5AF06CD81}"/>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B3D83F92-15E3-63CF-1EA6-280FED333F27}"/>
              </a:ext>
            </a:extLst>
          </p:cNvPr>
          <p:cNvSpPr>
            <a:spLocks noGrp="1"/>
          </p:cNvSpPr>
          <p:nvPr>
            <p:ph type="sldNum" sz="quarter" idx="12"/>
          </p:nvPr>
        </p:nvSpPr>
        <p:spPr/>
        <p:txBody>
          <a:bodyPr/>
          <a:lstStyle/>
          <a:p>
            <a:fld id="{B5CEABB6-07DC-46E8-9B57-56EC44A396E5}" type="slidenum">
              <a:rPr lang="en-US" smtClean="0"/>
              <a:t>17</a:t>
            </a:fld>
            <a:endParaRPr lang="en-US" dirty="0"/>
          </a:p>
        </p:txBody>
      </p:sp>
      <p:pic>
        <p:nvPicPr>
          <p:cNvPr id="8" name="Picture 7" descr="Diagram, engineering drawing&#10;&#10;Description automatically generated">
            <a:extLst>
              <a:ext uri="{FF2B5EF4-FFF2-40B4-BE49-F238E27FC236}">
                <a16:creationId xmlns:a16="http://schemas.microsoft.com/office/drawing/2014/main" id="{129EEC15-9ECE-7E0B-F158-7F2709C23E4E}"/>
              </a:ext>
            </a:extLst>
          </p:cNvPr>
          <p:cNvPicPr>
            <a:picLocks noChangeAspect="1"/>
          </p:cNvPicPr>
          <p:nvPr/>
        </p:nvPicPr>
        <p:blipFill>
          <a:blip r:embed="rId2"/>
          <a:stretch>
            <a:fillRect/>
          </a:stretch>
        </p:blipFill>
        <p:spPr>
          <a:xfrm>
            <a:off x="1344457" y="1376747"/>
            <a:ext cx="9503085" cy="4979603"/>
          </a:xfrm>
          <a:prstGeom prst="rect">
            <a:avLst/>
          </a:prstGeom>
        </p:spPr>
      </p:pic>
      <p:pic>
        <p:nvPicPr>
          <p:cNvPr id="9" name="Picture 8">
            <a:extLst>
              <a:ext uri="{FF2B5EF4-FFF2-40B4-BE49-F238E27FC236}">
                <a16:creationId xmlns:a16="http://schemas.microsoft.com/office/drawing/2014/main" id="{4B4391C0-36C8-EC75-130F-EE5532CF31D2}"/>
              </a:ext>
            </a:extLst>
          </p:cNvPr>
          <p:cNvPicPr>
            <a:picLocks noChangeAspect="1"/>
          </p:cNvPicPr>
          <p:nvPr/>
        </p:nvPicPr>
        <p:blipFill>
          <a:blip r:embed="rId3"/>
          <a:stretch>
            <a:fillRect/>
          </a:stretch>
        </p:blipFill>
        <p:spPr>
          <a:xfrm>
            <a:off x="1566153" y="1376746"/>
            <a:ext cx="2743201" cy="2310037"/>
          </a:xfrm>
          <a:prstGeom prst="rect">
            <a:avLst/>
          </a:prstGeom>
        </p:spPr>
      </p:pic>
      <p:sp>
        <p:nvSpPr>
          <p:cNvPr id="10" name="Oval 9">
            <a:extLst>
              <a:ext uri="{FF2B5EF4-FFF2-40B4-BE49-F238E27FC236}">
                <a16:creationId xmlns:a16="http://schemas.microsoft.com/office/drawing/2014/main" id="{0CCCDA61-036B-930B-A776-0A3C198B651F}"/>
              </a:ext>
            </a:extLst>
          </p:cNvPr>
          <p:cNvSpPr/>
          <p:nvPr/>
        </p:nvSpPr>
        <p:spPr>
          <a:xfrm>
            <a:off x="1080355" y="3727066"/>
            <a:ext cx="3547872" cy="29944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3B77D5-70CD-FC68-51FB-8E3AAFE53F84}"/>
              </a:ext>
            </a:extLst>
          </p:cNvPr>
          <p:cNvSpPr txBox="1"/>
          <p:nvPr/>
        </p:nvSpPr>
        <p:spPr>
          <a:xfrm>
            <a:off x="7821038" y="4202349"/>
            <a:ext cx="3532761" cy="646331"/>
          </a:xfrm>
          <a:prstGeom prst="rect">
            <a:avLst/>
          </a:prstGeom>
          <a:noFill/>
          <a:ln>
            <a:solidFill>
              <a:srgbClr val="FF0000"/>
            </a:solidFill>
          </a:ln>
        </p:spPr>
        <p:txBody>
          <a:bodyPr wrap="square" rtlCol="0">
            <a:spAutoFit/>
          </a:bodyPr>
          <a:lstStyle/>
          <a:p>
            <a:r>
              <a:rPr lang="en-US" sz="1200" dirty="0"/>
              <a:t>We look for mostly flat values across the multiple Coefficient vs Energy Compaction Parameter values</a:t>
            </a:r>
          </a:p>
        </p:txBody>
      </p:sp>
      <p:cxnSp>
        <p:nvCxnSpPr>
          <p:cNvPr id="11" name="Straight Arrow Connector 10">
            <a:extLst>
              <a:ext uri="{FF2B5EF4-FFF2-40B4-BE49-F238E27FC236}">
                <a16:creationId xmlns:a16="http://schemas.microsoft.com/office/drawing/2014/main" id="{BBDFD3C5-08E9-8634-D707-7F881DAC240C}"/>
              </a:ext>
            </a:extLst>
          </p:cNvPr>
          <p:cNvCxnSpPr>
            <a:stCxn id="10" idx="7"/>
            <a:endCxn id="3" idx="1"/>
          </p:cNvCxnSpPr>
          <p:nvPr/>
        </p:nvCxnSpPr>
        <p:spPr>
          <a:xfrm>
            <a:off x="4108653" y="4165587"/>
            <a:ext cx="3712385" cy="3599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C214D7E-754D-F033-1EDE-40063205C8F5}"/>
              </a:ext>
            </a:extLst>
          </p:cNvPr>
          <p:cNvCxnSpPr>
            <a:stCxn id="9" idx="3"/>
            <a:endCxn id="3" idx="1"/>
          </p:cNvCxnSpPr>
          <p:nvPr/>
        </p:nvCxnSpPr>
        <p:spPr>
          <a:xfrm>
            <a:off x="4309354" y="2531765"/>
            <a:ext cx="3511684" cy="19937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29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8DE6-D161-1CAA-9299-DD045345E5E4}"/>
              </a:ext>
            </a:extLst>
          </p:cNvPr>
          <p:cNvSpPr>
            <a:spLocks noGrp="1"/>
          </p:cNvSpPr>
          <p:nvPr>
            <p:ph type="title"/>
          </p:nvPr>
        </p:nvSpPr>
        <p:spPr/>
        <p:txBody>
          <a:bodyPr/>
          <a:lstStyle/>
          <a:p>
            <a:r>
              <a:rPr lang="en-US" dirty="0"/>
              <a:t>Examples- Edited</a:t>
            </a:r>
          </a:p>
        </p:txBody>
      </p:sp>
      <p:sp>
        <p:nvSpPr>
          <p:cNvPr id="4" name="Date Placeholder 3">
            <a:extLst>
              <a:ext uri="{FF2B5EF4-FFF2-40B4-BE49-F238E27FC236}">
                <a16:creationId xmlns:a16="http://schemas.microsoft.com/office/drawing/2014/main" id="{9CFF6340-6F48-B067-8561-2B1C7EEB0859}"/>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33727694-8603-46FB-648F-4D3DC0242C03}"/>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44512BF0-1461-5FD1-A26B-BE7EDEFC66F4}"/>
              </a:ext>
            </a:extLst>
          </p:cNvPr>
          <p:cNvSpPr>
            <a:spLocks noGrp="1"/>
          </p:cNvSpPr>
          <p:nvPr>
            <p:ph type="sldNum" sz="quarter" idx="12"/>
          </p:nvPr>
        </p:nvSpPr>
        <p:spPr/>
        <p:txBody>
          <a:bodyPr/>
          <a:lstStyle/>
          <a:p>
            <a:fld id="{B5CEABB6-07DC-46E8-9B57-56EC44A396E5}" type="slidenum">
              <a:rPr lang="en-US" smtClean="0"/>
              <a:t>18</a:t>
            </a:fld>
            <a:endParaRPr lang="en-US" dirty="0"/>
          </a:p>
        </p:txBody>
      </p:sp>
      <p:pic>
        <p:nvPicPr>
          <p:cNvPr id="8" name="Picture 7" descr="A picture containing food, indoor&#10;&#10;Description automatically generated">
            <a:extLst>
              <a:ext uri="{FF2B5EF4-FFF2-40B4-BE49-F238E27FC236}">
                <a16:creationId xmlns:a16="http://schemas.microsoft.com/office/drawing/2014/main" id="{93175C1A-F5F3-10CF-94E1-0F4F8731E4FD}"/>
              </a:ext>
            </a:extLst>
          </p:cNvPr>
          <p:cNvPicPr>
            <a:picLocks noChangeAspect="1"/>
          </p:cNvPicPr>
          <p:nvPr/>
        </p:nvPicPr>
        <p:blipFill>
          <a:blip r:embed="rId2"/>
          <a:stretch>
            <a:fillRect/>
          </a:stretch>
        </p:blipFill>
        <p:spPr>
          <a:xfrm>
            <a:off x="2333897" y="1340213"/>
            <a:ext cx="7524206" cy="5016137"/>
          </a:xfrm>
          <a:prstGeom prst="rect">
            <a:avLst/>
          </a:prstGeom>
        </p:spPr>
      </p:pic>
    </p:spTree>
    <p:extLst>
      <p:ext uri="{BB962C8B-B14F-4D97-AF65-F5344CB8AC3E}">
        <p14:creationId xmlns:p14="http://schemas.microsoft.com/office/powerpoint/2010/main" val="3475425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51EB-B490-1201-EF01-6D8D6061BF8C}"/>
              </a:ext>
            </a:extLst>
          </p:cNvPr>
          <p:cNvSpPr>
            <a:spLocks noGrp="1"/>
          </p:cNvSpPr>
          <p:nvPr>
            <p:ph type="title"/>
          </p:nvPr>
        </p:nvSpPr>
        <p:spPr/>
        <p:txBody>
          <a:bodyPr/>
          <a:lstStyle/>
          <a:p>
            <a:r>
              <a:rPr lang="en-US" dirty="0"/>
              <a:t>Examples- Edited</a:t>
            </a:r>
          </a:p>
        </p:txBody>
      </p:sp>
      <p:sp>
        <p:nvSpPr>
          <p:cNvPr id="4" name="Date Placeholder 3">
            <a:extLst>
              <a:ext uri="{FF2B5EF4-FFF2-40B4-BE49-F238E27FC236}">
                <a16:creationId xmlns:a16="http://schemas.microsoft.com/office/drawing/2014/main" id="{DCF7E39F-BB83-23AB-0687-3938675B64C3}"/>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7BE6E623-6DC7-AF1D-9357-296B45A94D9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52DFA1CB-DACE-27A3-E6D1-99C9DCCB66D6}"/>
              </a:ext>
            </a:extLst>
          </p:cNvPr>
          <p:cNvSpPr>
            <a:spLocks noGrp="1"/>
          </p:cNvSpPr>
          <p:nvPr>
            <p:ph type="sldNum" sz="quarter" idx="12"/>
          </p:nvPr>
        </p:nvSpPr>
        <p:spPr/>
        <p:txBody>
          <a:bodyPr/>
          <a:lstStyle/>
          <a:p>
            <a:fld id="{B5CEABB6-07DC-46E8-9B57-56EC44A396E5}" type="slidenum">
              <a:rPr lang="en-US" smtClean="0"/>
              <a:t>19</a:t>
            </a:fld>
            <a:endParaRPr lang="en-US" dirty="0"/>
          </a:p>
        </p:txBody>
      </p:sp>
      <p:pic>
        <p:nvPicPr>
          <p:cNvPr id="8" name="Picture 7" descr="Chart&#10;&#10;Description automatically generated">
            <a:extLst>
              <a:ext uri="{FF2B5EF4-FFF2-40B4-BE49-F238E27FC236}">
                <a16:creationId xmlns:a16="http://schemas.microsoft.com/office/drawing/2014/main" id="{E0CA4C16-994F-614E-D4A3-0F7EABD85CF6}"/>
              </a:ext>
            </a:extLst>
          </p:cNvPr>
          <p:cNvPicPr>
            <a:picLocks noChangeAspect="1"/>
          </p:cNvPicPr>
          <p:nvPr/>
        </p:nvPicPr>
        <p:blipFill>
          <a:blip r:embed="rId2"/>
          <a:stretch>
            <a:fillRect/>
          </a:stretch>
        </p:blipFill>
        <p:spPr>
          <a:xfrm>
            <a:off x="959431" y="1254061"/>
            <a:ext cx="10394369" cy="5238814"/>
          </a:xfrm>
          <a:prstGeom prst="rect">
            <a:avLst/>
          </a:prstGeom>
        </p:spPr>
      </p:pic>
      <p:pic>
        <p:nvPicPr>
          <p:cNvPr id="9" name="Picture 8">
            <a:extLst>
              <a:ext uri="{FF2B5EF4-FFF2-40B4-BE49-F238E27FC236}">
                <a16:creationId xmlns:a16="http://schemas.microsoft.com/office/drawing/2014/main" id="{3FF80A83-7968-7DF1-DC27-DC527176A8D4}"/>
              </a:ext>
            </a:extLst>
          </p:cNvPr>
          <p:cNvPicPr>
            <a:picLocks noChangeAspect="1"/>
          </p:cNvPicPr>
          <p:nvPr/>
        </p:nvPicPr>
        <p:blipFill>
          <a:blip r:embed="rId3"/>
          <a:stretch>
            <a:fillRect/>
          </a:stretch>
        </p:blipFill>
        <p:spPr>
          <a:xfrm>
            <a:off x="8313882" y="1403500"/>
            <a:ext cx="3560373" cy="3005588"/>
          </a:xfrm>
          <a:prstGeom prst="rect">
            <a:avLst/>
          </a:prstGeom>
        </p:spPr>
      </p:pic>
      <p:pic>
        <p:nvPicPr>
          <p:cNvPr id="10" name="Picture 9">
            <a:extLst>
              <a:ext uri="{FF2B5EF4-FFF2-40B4-BE49-F238E27FC236}">
                <a16:creationId xmlns:a16="http://schemas.microsoft.com/office/drawing/2014/main" id="{D0760744-E210-C1BA-6131-C0E3FCA04734}"/>
              </a:ext>
            </a:extLst>
          </p:cNvPr>
          <p:cNvPicPr>
            <a:picLocks noChangeAspect="1"/>
          </p:cNvPicPr>
          <p:nvPr/>
        </p:nvPicPr>
        <p:blipFill>
          <a:blip r:embed="rId4"/>
          <a:stretch>
            <a:fillRect/>
          </a:stretch>
        </p:blipFill>
        <p:spPr>
          <a:xfrm>
            <a:off x="3185015" y="3715887"/>
            <a:ext cx="3334801" cy="3005588"/>
          </a:xfrm>
          <a:prstGeom prst="rect">
            <a:avLst/>
          </a:prstGeom>
        </p:spPr>
      </p:pic>
      <p:sp>
        <p:nvSpPr>
          <p:cNvPr id="3" name="TextBox 2">
            <a:extLst>
              <a:ext uri="{FF2B5EF4-FFF2-40B4-BE49-F238E27FC236}">
                <a16:creationId xmlns:a16="http://schemas.microsoft.com/office/drawing/2014/main" id="{1534EE1A-0343-DF8C-3032-81BF7C36C9FD}"/>
              </a:ext>
            </a:extLst>
          </p:cNvPr>
          <p:cNvSpPr txBox="1"/>
          <p:nvPr/>
        </p:nvSpPr>
        <p:spPr>
          <a:xfrm>
            <a:off x="9290304" y="4873752"/>
            <a:ext cx="2583951" cy="461665"/>
          </a:xfrm>
          <a:prstGeom prst="rect">
            <a:avLst/>
          </a:prstGeom>
          <a:noFill/>
          <a:ln>
            <a:solidFill>
              <a:srgbClr val="FF0000"/>
            </a:solidFill>
          </a:ln>
        </p:spPr>
        <p:txBody>
          <a:bodyPr wrap="square" rtlCol="0">
            <a:spAutoFit/>
          </a:bodyPr>
          <a:lstStyle/>
          <a:p>
            <a:r>
              <a:rPr lang="en-US" sz="1200" dirty="0"/>
              <a:t>Lack of </a:t>
            </a:r>
            <a:r>
              <a:rPr lang="en-US" sz="1200" dirty="0" err="1"/>
              <a:t>sinusoidality</a:t>
            </a:r>
            <a:r>
              <a:rPr lang="en-US" sz="1200" dirty="0"/>
              <a:t> in the Log Space Distribution</a:t>
            </a:r>
          </a:p>
        </p:txBody>
      </p:sp>
      <p:sp>
        <p:nvSpPr>
          <p:cNvPr id="7" name="TextBox 6">
            <a:extLst>
              <a:ext uri="{FF2B5EF4-FFF2-40B4-BE49-F238E27FC236}">
                <a16:creationId xmlns:a16="http://schemas.microsoft.com/office/drawing/2014/main" id="{5950D06E-1DED-749B-AEB6-2C08E3DF821C}"/>
              </a:ext>
            </a:extLst>
          </p:cNvPr>
          <p:cNvSpPr txBox="1"/>
          <p:nvPr/>
        </p:nvSpPr>
        <p:spPr>
          <a:xfrm>
            <a:off x="622439" y="5279222"/>
            <a:ext cx="1857983" cy="830997"/>
          </a:xfrm>
          <a:prstGeom prst="rect">
            <a:avLst/>
          </a:prstGeom>
          <a:noFill/>
          <a:ln>
            <a:solidFill>
              <a:srgbClr val="FF0000"/>
            </a:solidFill>
          </a:ln>
        </p:spPr>
        <p:txBody>
          <a:bodyPr wrap="square" rtlCol="0">
            <a:spAutoFit/>
          </a:bodyPr>
          <a:lstStyle/>
          <a:p>
            <a:r>
              <a:rPr lang="en-US" sz="1200" dirty="0"/>
              <a:t>Reduced significance of the 1hz position and increased significance of the following positions</a:t>
            </a:r>
          </a:p>
        </p:txBody>
      </p:sp>
      <p:cxnSp>
        <p:nvCxnSpPr>
          <p:cNvPr id="12" name="Straight Arrow Connector 11">
            <a:extLst>
              <a:ext uri="{FF2B5EF4-FFF2-40B4-BE49-F238E27FC236}">
                <a16:creationId xmlns:a16="http://schemas.microsoft.com/office/drawing/2014/main" id="{07B3BC76-9E2B-B60C-CA2F-836537088665}"/>
              </a:ext>
            </a:extLst>
          </p:cNvPr>
          <p:cNvCxnSpPr>
            <a:stCxn id="7" idx="3"/>
            <a:endCxn id="10" idx="1"/>
          </p:cNvCxnSpPr>
          <p:nvPr/>
        </p:nvCxnSpPr>
        <p:spPr>
          <a:xfrm flipV="1">
            <a:off x="2480422" y="5218681"/>
            <a:ext cx="704593" cy="476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8C5EF4B-68F3-3D85-55A4-44BC68280C98}"/>
              </a:ext>
            </a:extLst>
          </p:cNvPr>
          <p:cNvCxnSpPr>
            <a:stCxn id="3" idx="0"/>
          </p:cNvCxnSpPr>
          <p:nvPr/>
        </p:nvCxnSpPr>
        <p:spPr>
          <a:xfrm flipH="1" flipV="1">
            <a:off x="10094068" y="4409088"/>
            <a:ext cx="488212" cy="464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7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 uri="{C183D7F6-B498-43B3-948B-1728B52AA6E4}">
                <adec:decorative xmlns:adec="http://schemas.microsoft.com/office/drawing/2017/decorative" val="0"/>
              </a:ext>
            </a:extLst>
          </p:cNvPr>
          <p:cNvSpPr>
            <a:spLocks noGrp="1"/>
          </p:cNvSpPr>
          <p:nvPr>
            <p:ph type="title"/>
          </p:nvPr>
        </p:nvSpPr>
        <p:spPr>
          <a:xfrm>
            <a:off x="1333499" y="1020445"/>
            <a:ext cx="3171825" cy="1325563"/>
          </a:xfrm>
        </p:spPr>
        <p:txBody>
          <a:bodyPr/>
          <a:lstStyle/>
          <a:p>
            <a:r>
              <a:rPr lang="en-ZA" dirty="0"/>
              <a:t>Mission Statement</a:t>
            </a:r>
          </a:p>
        </p:txBody>
      </p:sp>
      <p:sp>
        <p:nvSpPr>
          <p:cNvPr id="3" name="Subtitle 2">
            <a:extLst>
              <a:ext uri="{FF2B5EF4-FFF2-40B4-BE49-F238E27FC236}">
                <a16:creationId xmlns:a16="http://schemas.microsoft.com/office/drawing/2014/main" id="{35E3EA69-4E0E-41BD-8095-A124225A2647}"/>
              </a:ext>
              <a:ext uri="{C183D7F6-B498-43B3-948B-1728B52AA6E4}">
                <adec:decorative xmlns:adec="http://schemas.microsoft.com/office/drawing/2017/decorative" val="0"/>
              </a:ext>
            </a:extLst>
          </p:cNvPr>
          <p:cNvSpPr>
            <a:spLocks noGrp="1"/>
          </p:cNvSpPr>
          <p:nvPr>
            <p:ph idx="1"/>
          </p:nvPr>
        </p:nvSpPr>
        <p:spPr>
          <a:xfrm>
            <a:off x="1333499" y="2924175"/>
            <a:ext cx="3171825" cy="2519363"/>
          </a:xfrm>
        </p:spPr>
        <p:txBody>
          <a:bodyPr>
            <a:norm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Create technology that provides insight into the authenticity and origin of audiovisual media.</a:t>
            </a:r>
          </a:p>
          <a:p>
            <a:endParaRPr lang="en-US" dirty="0"/>
          </a:p>
        </p:txBody>
      </p:sp>
      <p:sp>
        <p:nvSpPr>
          <p:cNvPr id="6" name="Date Placeholder 5">
            <a:extLst>
              <a:ext uri="{FF2B5EF4-FFF2-40B4-BE49-F238E27FC236}">
                <a16:creationId xmlns:a16="http://schemas.microsoft.com/office/drawing/2014/main" id="{B69DF042-37C5-4E09-AA4C-AA66649C9533}"/>
              </a:ext>
            </a:extLst>
          </p:cNvPr>
          <p:cNvSpPr>
            <a:spLocks noGrp="1"/>
          </p:cNvSpPr>
          <p:nvPr>
            <p:ph type="dt" sz="half" idx="10"/>
          </p:nvPr>
        </p:nvSpPr>
        <p:spPr>
          <a:xfrm>
            <a:off x="1333500" y="6356350"/>
            <a:ext cx="985157" cy="365125"/>
          </a:xfrm>
        </p:spPr>
        <p:txBody>
          <a:bodyPr/>
          <a:lstStyle/>
          <a:p>
            <a:r>
              <a:rPr lang="en-US" dirty="0"/>
              <a:t>2022</a:t>
            </a:r>
          </a:p>
        </p:txBody>
      </p:sp>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a:xfrm>
            <a:off x="2669886" y="6356349"/>
            <a:ext cx="2482842" cy="365125"/>
          </a:xfrm>
        </p:spPr>
        <p:txBody>
          <a:bodyPr/>
          <a:lstStyle/>
          <a:p>
            <a:r>
              <a:rPr lang="en-ZA" dirty="0"/>
              <a:t>Pitch Deck</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5536305" y="6356350"/>
            <a:ext cx="987552" cy="365125"/>
          </a:xfrm>
        </p:spPr>
        <p:txBody>
          <a:bodyPr/>
          <a:lstStyle/>
          <a:p>
            <a:fld id="{19B51A1E-902D-48AF-9020-955120F399B6}" type="slidenum">
              <a:rPr lang="en-ZA" smtClean="0"/>
              <a:pPr/>
              <a:t>2</a:t>
            </a:fld>
            <a:endParaRPr lang="en-ZA" dirty="0"/>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1751-EA4E-B3E1-5739-7DFCAF356E7C}"/>
              </a:ext>
            </a:extLst>
          </p:cNvPr>
          <p:cNvSpPr>
            <a:spLocks noGrp="1"/>
          </p:cNvSpPr>
          <p:nvPr>
            <p:ph type="title"/>
          </p:nvPr>
        </p:nvSpPr>
        <p:spPr/>
        <p:txBody>
          <a:bodyPr/>
          <a:lstStyle/>
          <a:p>
            <a:r>
              <a:rPr lang="en-US" dirty="0"/>
              <a:t>Examples- Edited</a:t>
            </a:r>
          </a:p>
        </p:txBody>
      </p:sp>
      <p:sp>
        <p:nvSpPr>
          <p:cNvPr id="4" name="Date Placeholder 3">
            <a:extLst>
              <a:ext uri="{FF2B5EF4-FFF2-40B4-BE49-F238E27FC236}">
                <a16:creationId xmlns:a16="http://schemas.microsoft.com/office/drawing/2014/main" id="{8D54AE82-3331-54B7-A902-0A2869D82BE9}"/>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AAB7E0DD-140D-3B9C-764E-56EB4C8E2B4F}"/>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0A998D3D-1705-DB7B-23F3-81B01054AF56}"/>
              </a:ext>
            </a:extLst>
          </p:cNvPr>
          <p:cNvSpPr>
            <a:spLocks noGrp="1"/>
          </p:cNvSpPr>
          <p:nvPr>
            <p:ph type="sldNum" sz="quarter" idx="12"/>
          </p:nvPr>
        </p:nvSpPr>
        <p:spPr/>
        <p:txBody>
          <a:bodyPr/>
          <a:lstStyle/>
          <a:p>
            <a:fld id="{B5CEABB6-07DC-46E8-9B57-56EC44A396E5}" type="slidenum">
              <a:rPr lang="en-US" smtClean="0"/>
              <a:t>20</a:t>
            </a:fld>
            <a:endParaRPr lang="en-US" dirty="0"/>
          </a:p>
        </p:txBody>
      </p:sp>
      <p:pic>
        <p:nvPicPr>
          <p:cNvPr id="8" name="Picture 7" descr="Diagram&#10;&#10;Description automatically generated">
            <a:extLst>
              <a:ext uri="{FF2B5EF4-FFF2-40B4-BE49-F238E27FC236}">
                <a16:creationId xmlns:a16="http://schemas.microsoft.com/office/drawing/2014/main" id="{30DB7096-D96A-60F5-DFF8-EB25F6BC2DC2}"/>
              </a:ext>
            </a:extLst>
          </p:cNvPr>
          <p:cNvPicPr>
            <a:picLocks noChangeAspect="1"/>
          </p:cNvPicPr>
          <p:nvPr/>
        </p:nvPicPr>
        <p:blipFill>
          <a:blip r:embed="rId2"/>
          <a:stretch>
            <a:fillRect/>
          </a:stretch>
        </p:blipFill>
        <p:spPr>
          <a:xfrm>
            <a:off x="1337598" y="1376747"/>
            <a:ext cx="9516803" cy="4979603"/>
          </a:xfrm>
          <a:prstGeom prst="rect">
            <a:avLst/>
          </a:prstGeom>
        </p:spPr>
      </p:pic>
      <p:pic>
        <p:nvPicPr>
          <p:cNvPr id="9" name="Picture 8">
            <a:extLst>
              <a:ext uri="{FF2B5EF4-FFF2-40B4-BE49-F238E27FC236}">
                <a16:creationId xmlns:a16="http://schemas.microsoft.com/office/drawing/2014/main" id="{C692BC05-688F-A49E-D42C-23643B8C052C}"/>
              </a:ext>
            </a:extLst>
          </p:cNvPr>
          <p:cNvPicPr>
            <a:picLocks noChangeAspect="1"/>
          </p:cNvPicPr>
          <p:nvPr/>
        </p:nvPicPr>
        <p:blipFill>
          <a:blip r:embed="rId3"/>
          <a:stretch>
            <a:fillRect/>
          </a:stretch>
        </p:blipFill>
        <p:spPr>
          <a:xfrm>
            <a:off x="1566153" y="1376746"/>
            <a:ext cx="2743201" cy="2310037"/>
          </a:xfrm>
          <a:prstGeom prst="rect">
            <a:avLst/>
          </a:prstGeom>
        </p:spPr>
      </p:pic>
      <p:sp>
        <p:nvSpPr>
          <p:cNvPr id="10" name="Oval 9">
            <a:extLst>
              <a:ext uri="{FF2B5EF4-FFF2-40B4-BE49-F238E27FC236}">
                <a16:creationId xmlns:a16="http://schemas.microsoft.com/office/drawing/2014/main" id="{DAC7CCEB-8AC1-711B-B0AB-86378E52BFD4}"/>
              </a:ext>
            </a:extLst>
          </p:cNvPr>
          <p:cNvSpPr/>
          <p:nvPr/>
        </p:nvSpPr>
        <p:spPr>
          <a:xfrm>
            <a:off x="1080355" y="3727066"/>
            <a:ext cx="3547872" cy="29944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0951AA-BB54-A610-3CC4-2FA4139370D4}"/>
              </a:ext>
            </a:extLst>
          </p:cNvPr>
          <p:cNvSpPr txBox="1"/>
          <p:nvPr/>
        </p:nvSpPr>
        <p:spPr>
          <a:xfrm>
            <a:off x="7889132" y="4238996"/>
            <a:ext cx="3547872" cy="461665"/>
          </a:xfrm>
          <a:prstGeom prst="rect">
            <a:avLst/>
          </a:prstGeom>
          <a:noFill/>
          <a:ln>
            <a:solidFill>
              <a:srgbClr val="FF0000"/>
            </a:solidFill>
          </a:ln>
        </p:spPr>
        <p:txBody>
          <a:bodyPr wrap="square" rtlCol="0">
            <a:spAutoFit/>
          </a:bodyPr>
          <a:lstStyle/>
          <a:p>
            <a:r>
              <a:rPr lang="en-US" sz="1200" dirty="0"/>
              <a:t>Strong positive slope observed across the Coefficient vs Energy Compaction Parameters</a:t>
            </a:r>
          </a:p>
        </p:txBody>
      </p:sp>
      <p:cxnSp>
        <p:nvCxnSpPr>
          <p:cNvPr id="11" name="Straight Arrow Connector 10">
            <a:extLst>
              <a:ext uri="{FF2B5EF4-FFF2-40B4-BE49-F238E27FC236}">
                <a16:creationId xmlns:a16="http://schemas.microsoft.com/office/drawing/2014/main" id="{F116E9AE-6FCA-3B25-C3F6-B3CF81412BAF}"/>
              </a:ext>
            </a:extLst>
          </p:cNvPr>
          <p:cNvCxnSpPr>
            <a:stCxn id="10" idx="7"/>
            <a:endCxn id="3" idx="1"/>
          </p:cNvCxnSpPr>
          <p:nvPr/>
        </p:nvCxnSpPr>
        <p:spPr>
          <a:xfrm>
            <a:off x="4108653" y="4165587"/>
            <a:ext cx="3780479" cy="3042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3B3EEDC-4815-B223-FE65-9EFB9542C67F}"/>
              </a:ext>
            </a:extLst>
          </p:cNvPr>
          <p:cNvCxnSpPr>
            <a:endCxn id="3" idx="1"/>
          </p:cNvCxnSpPr>
          <p:nvPr/>
        </p:nvCxnSpPr>
        <p:spPr>
          <a:xfrm>
            <a:off x="4309354" y="2531764"/>
            <a:ext cx="3579778" cy="19380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AA86-3314-EE58-CC58-9B27B130F030}"/>
              </a:ext>
            </a:extLst>
          </p:cNvPr>
          <p:cNvSpPr>
            <a:spLocks noGrp="1"/>
          </p:cNvSpPr>
          <p:nvPr>
            <p:ph type="title"/>
          </p:nvPr>
        </p:nvSpPr>
        <p:spPr/>
        <p:txBody>
          <a:bodyPr/>
          <a:lstStyle/>
          <a:p>
            <a:r>
              <a:rPr lang="en-US" dirty="0"/>
              <a:t>Examples</a:t>
            </a:r>
          </a:p>
        </p:txBody>
      </p:sp>
      <p:pic>
        <p:nvPicPr>
          <p:cNvPr id="7" name="SmartArt Placeholder 6">
            <a:extLst>
              <a:ext uri="{FF2B5EF4-FFF2-40B4-BE49-F238E27FC236}">
                <a16:creationId xmlns:a16="http://schemas.microsoft.com/office/drawing/2014/main" id="{4B9450C6-B720-3682-81AF-F111D087F097}"/>
              </a:ext>
            </a:extLst>
          </p:cNvPr>
          <p:cNvPicPr>
            <a:picLocks noGrp="1" noChangeAspect="1"/>
          </p:cNvPicPr>
          <p:nvPr>
            <p:ph type="dgm" sz="quarter" idx="15"/>
          </p:nvPr>
        </p:nvPicPr>
        <p:blipFill>
          <a:blip r:embed="rId2"/>
          <a:stretch>
            <a:fillRect/>
          </a:stretch>
        </p:blipFill>
        <p:spPr>
          <a:xfrm>
            <a:off x="554696" y="2007734"/>
            <a:ext cx="5541304" cy="3695700"/>
          </a:xfrm>
          <a:prstGeom prst="rect">
            <a:avLst/>
          </a:prstGeom>
          <a:ln>
            <a:solidFill>
              <a:schemeClr val="bg1"/>
            </a:solidFill>
          </a:ln>
        </p:spPr>
      </p:pic>
      <p:sp>
        <p:nvSpPr>
          <p:cNvPr id="4" name="Date Placeholder 3">
            <a:extLst>
              <a:ext uri="{FF2B5EF4-FFF2-40B4-BE49-F238E27FC236}">
                <a16:creationId xmlns:a16="http://schemas.microsoft.com/office/drawing/2014/main" id="{546018D0-9011-2755-B5F6-7A0667B3522F}"/>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05208068-EA99-7721-66B3-F4CE71EC69C2}"/>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4BCDCD83-F7BA-F67B-F478-6ACC3A1D5239}"/>
              </a:ext>
            </a:extLst>
          </p:cNvPr>
          <p:cNvSpPr>
            <a:spLocks noGrp="1"/>
          </p:cNvSpPr>
          <p:nvPr>
            <p:ph type="sldNum" sz="quarter" idx="12"/>
          </p:nvPr>
        </p:nvSpPr>
        <p:spPr/>
        <p:txBody>
          <a:bodyPr/>
          <a:lstStyle/>
          <a:p>
            <a:fld id="{B5CEABB6-07DC-46E8-9B57-56EC44A396E5}" type="slidenum">
              <a:rPr lang="en-US" smtClean="0"/>
              <a:t>21</a:t>
            </a:fld>
            <a:endParaRPr lang="en-US" dirty="0"/>
          </a:p>
        </p:txBody>
      </p:sp>
      <p:pic>
        <p:nvPicPr>
          <p:cNvPr id="8" name="Picture 7">
            <a:extLst>
              <a:ext uri="{FF2B5EF4-FFF2-40B4-BE49-F238E27FC236}">
                <a16:creationId xmlns:a16="http://schemas.microsoft.com/office/drawing/2014/main" id="{BE95CBE5-F072-67D7-2C92-7DF0D50BA4F1}"/>
              </a:ext>
            </a:extLst>
          </p:cNvPr>
          <p:cNvPicPr>
            <a:picLocks noChangeAspect="1"/>
          </p:cNvPicPr>
          <p:nvPr/>
        </p:nvPicPr>
        <p:blipFill>
          <a:blip r:embed="rId3"/>
          <a:stretch>
            <a:fillRect/>
          </a:stretch>
        </p:blipFill>
        <p:spPr>
          <a:xfrm>
            <a:off x="6096000" y="2007734"/>
            <a:ext cx="5541304" cy="3695700"/>
          </a:xfrm>
          <a:prstGeom prst="rect">
            <a:avLst/>
          </a:prstGeom>
          <a:ln>
            <a:solidFill>
              <a:schemeClr val="bg1"/>
            </a:solidFill>
          </a:ln>
        </p:spPr>
      </p:pic>
      <p:sp>
        <p:nvSpPr>
          <p:cNvPr id="3" name="TextBox 2">
            <a:extLst>
              <a:ext uri="{FF2B5EF4-FFF2-40B4-BE49-F238E27FC236}">
                <a16:creationId xmlns:a16="http://schemas.microsoft.com/office/drawing/2014/main" id="{0B4FD64C-4A7E-14B0-E18C-EAF41BBE7E19}"/>
              </a:ext>
            </a:extLst>
          </p:cNvPr>
          <p:cNvSpPr txBox="1"/>
          <p:nvPr/>
        </p:nvSpPr>
        <p:spPr>
          <a:xfrm>
            <a:off x="554696" y="1638402"/>
            <a:ext cx="5541304" cy="369332"/>
          </a:xfrm>
          <a:prstGeom prst="rect">
            <a:avLst/>
          </a:prstGeom>
          <a:noFill/>
        </p:spPr>
        <p:txBody>
          <a:bodyPr wrap="square" rtlCol="0">
            <a:spAutoFit/>
          </a:bodyPr>
          <a:lstStyle/>
          <a:p>
            <a:pPr algn="ctr"/>
            <a:r>
              <a:rPr lang="en-US" dirty="0"/>
              <a:t>Unedited Original</a:t>
            </a:r>
          </a:p>
        </p:txBody>
      </p:sp>
      <p:sp>
        <p:nvSpPr>
          <p:cNvPr id="9" name="TextBox 8">
            <a:extLst>
              <a:ext uri="{FF2B5EF4-FFF2-40B4-BE49-F238E27FC236}">
                <a16:creationId xmlns:a16="http://schemas.microsoft.com/office/drawing/2014/main" id="{8D4045ED-E2C1-B4D7-7355-E7723F0FA05F}"/>
              </a:ext>
            </a:extLst>
          </p:cNvPr>
          <p:cNvSpPr txBox="1"/>
          <p:nvPr/>
        </p:nvSpPr>
        <p:spPr>
          <a:xfrm>
            <a:off x="6096000" y="1638402"/>
            <a:ext cx="5541304" cy="369332"/>
          </a:xfrm>
          <a:prstGeom prst="rect">
            <a:avLst/>
          </a:prstGeom>
          <a:noFill/>
        </p:spPr>
        <p:txBody>
          <a:bodyPr wrap="square" rtlCol="0">
            <a:spAutoFit/>
          </a:bodyPr>
          <a:lstStyle/>
          <a:p>
            <a:pPr algn="ctr"/>
            <a:r>
              <a:rPr lang="en-US" dirty="0"/>
              <a:t>Edited</a:t>
            </a:r>
          </a:p>
        </p:txBody>
      </p:sp>
    </p:spTree>
    <p:extLst>
      <p:ext uri="{BB962C8B-B14F-4D97-AF65-F5344CB8AC3E}">
        <p14:creationId xmlns:p14="http://schemas.microsoft.com/office/powerpoint/2010/main" val="588160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8DE6-D161-1CAA-9299-DD045345E5E4}"/>
              </a:ext>
            </a:extLst>
          </p:cNvPr>
          <p:cNvSpPr>
            <a:spLocks noGrp="1"/>
          </p:cNvSpPr>
          <p:nvPr>
            <p:ph type="title"/>
          </p:nvPr>
        </p:nvSpPr>
        <p:spPr/>
        <p:txBody>
          <a:bodyPr/>
          <a:lstStyle/>
          <a:p>
            <a:r>
              <a:rPr lang="en-US" dirty="0"/>
              <a:t>Examples- Unedited</a:t>
            </a:r>
          </a:p>
        </p:txBody>
      </p:sp>
      <p:sp>
        <p:nvSpPr>
          <p:cNvPr id="4" name="Date Placeholder 3">
            <a:extLst>
              <a:ext uri="{FF2B5EF4-FFF2-40B4-BE49-F238E27FC236}">
                <a16:creationId xmlns:a16="http://schemas.microsoft.com/office/drawing/2014/main" id="{9CFF6340-6F48-B067-8561-2B1C7EEB0859}"/>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33727694-8603-46FB-648F-4D3DC0242C03}"/>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44512BF0-1461-5FD1-A26B-BE7EDEFC66F4}"/>
              </a:ext>
            </a:extLst>
          </p:cNvPr>
          <p:cNvSpPr>
            <a:spLocks noGrp="1"/>
          </p:cNvSpPr>
          <p:nvPr>
            <p:ph type="sldNum" sz="quarter" idx="12"/>
          </p:nvPr>
        </p:nvSpPr>
        <p:spPr/>
        <p:txBody>
          <a:bodyPr/>
          <a:lstStyle/>
          <a:p>
            <a:fld id="{B5CEABB6-07DC-46E8-9B57-56EC44A396E5}" type="slidenum">
              <a:rPr lang="en-US" smtClean="0"/>
              <a:t>22</a:t>
            </a:fld>
            <a:endParaRPr lang="en-US" dirty="0"/>
          </a:p>
        </p:txBody>
      </p:sp>
      <p:pic>
        <p:nvPicPr>
          <p:cNvPr id="7" name="Picture 6" descr="A brown dog with a red collar&#10;&#10;Description automatically generated with medium confidence">
            <a:extLst>
              <a:ext uri="{FF2B5EF4-FFF2-40B4-BE49-F238E27FC236}">
                <a16:creationId xmlns:a16="http://schemas.microsoft.com/office/drawing/2014/main" id="{26B9C4FE-176C-6EDE-7D62-80EFE5484E8E}"/>
              </a:ext>
            </a:extLst>
          </p:cNvPr>
          <p:cNvPicPr>
            <a:picLocks noChangeAspect="1"/>
          </p:cNvPicPr>
          <p:nvPr/>
        </p:nvPicPr>
        <p:blipFill>
          <a:blip r:embed="rId2"/>
          <a:stretch>
            <a:fillRect/>
          </a:stretch>
        </p:blipFill>
        <p:spPr>
          <a:xfrm>
            <a:off x="2333897" y="1340213"/>
            <a:ext cx="7524206" cy="5016137"/>
          </a:xfrm>
          <a:prstGeom prst="rect">
            <a:avLst/>
          </a:prstGeom>
        </p:spPr>
      </p:pic>
    </p:spTree>
    <p:extLst>
      <p:ext uri="{BB962C8B-B14F-4D97-AF65-F5344CB8AC3E}">
        <p14:creationId xmlns:p14="http://schemas.microsoft.com/office/powerpoint/2010/main" val="833999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E48CEB60-25B8-5845-6627-405344202D3D}"/>
              </a:ext>
            </a:extLst>
          </p:cNvPr>
          <p:cNvPicPr>
            <a:picLocks noChangeAspect="1"/>
          </p:cNvPicPr>
          <p:nvPr/>
        </p:nvPicPr>
        <p:blipFill>
          <a:blip r:embed="rId2"/>
          <a:stretch>
            <a:fillRect/>
          </a:stretch>
        </p:blipFill>
        <p:spPr>
          <a:xfrm>
            <a:off x="898815" y="1254061"/>
            <a:ext cx="10394369" cy="5238814"/>
          </a:xfrm>
          <a:prstGeom prst="rect">
            <a:avLst/>
          </a:prstGeom>
        </p:spPr>
      </p:pic>
      <p:sp>
        <p:nvSpPr>
          <p:cNvPr id="2" name="Title 1">
            <a:extLst>
              <a:ext uri="{FF2B5EF4-FFF2-40B4-BE49-F238E27FC236}">
                <a16:creationId xmlns:a16="http://schemas.microsoft.com/office/drawing/2014/main" id="{E38951EB-B490-1201-EF01-6D8D6061BF8C}"/>
              </a:ext>
            </a:extLst>
          </p:cNvPr>
          <p:cNvSpPr>
            <a:spLocks noGrp="1"/>
          </p:cNvSpPr>
          <p:nvPr>
            <p:ph type="title"/>
          </p:nvPr>
        </p:nvSpPr>
        <p:spPr/>
        <p:txBody>
          <a:bodyPr/>
          <a:lstStyle/>
          <a:p>
            <a:r>
              <a:rPr lang="en-US" dirty="0"/>
              <a:t>Examples- Unedited</a:t>
            </a:r>
          </a:p>
        </p:txBody>
      </p:sp>
      <p:sp>
        <p:nvSpPr>
          <p:cNvPr id="4" name="Date Placeholder 3">
            <a:extLst>
              <a:ext uri="{FF2B5EF4-FFF2-40B4-BE49-F238E27FC236}">
                <a16:creationId xmlns:a16="http://schemas.microsoft.com/office/drawing/2014/main" id="{DCF7E39F-BB83-23AB-0687-3938675B64C3}"/>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7BE6E623-6DC7-AF1D-9357-296B45A94D9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52DFA1CB-DACE-27A3-E6D1-99C9DCCB66D6}"/>
              </a:ext>
            </a:extLst>
          </p:cNvPr>
          <p:cNvSpPr>
            <a:spLocks noGrp="1"/>
          </p:cNvSpPr>
          <p:nvPr>
            <p:ph type="sldNum" sz="quarter" idx="12"/>
          </p:nvPr>
        </p:nvSpPr>
        <p:spPr/>
        <p:txBody>
          <a:bodyPr/>
          <a:lstStyle/>
          <a:p>
            <a:fld id="{B5CEABB6-07DC-46E8-9B57-56EC44A396E5}" type="slidenum">
              <a:rPr lang="en-US" smtClean="0"/>
              <a:t>23</a:t>
            </a:fld>
            <a:endParaRPr lang="en-US" dirty="0"/>
          </a:p>
        </p:txBody>
      </p:sp>
      <p:pic>
        <p:nvPicPr>
          <p:cNvPr id="9" name="Picture 8">
            <a:extLst>
              <a:ext uri="{FF2B5EF4-FFF2-40B4-BE49-F238E27FC236}">
                <a16:creationId xmlns:a16="http://schemas.microsoft.com/office/drawing/2014/main" id="{3FF80A83-7968-7DF1-DC27-DC527176A8D4}"/>
              </a:ext>
            </a:extLst>
          </p:cNvPr>
          <p:cNvPicPr>
            <a:picLocks noChangeAspect="1"/>
          </p:cNvPicPr>
          <p:nvPr/>
        </p:nvPicPr>
        <p:blipFill>
          <a:blip r:embed="rId3"/>
          <a:stretch>
            <a:fillRect/>
          </a:stretch>
        </p:blipFill>
        <p:spPr>
          <a:xfrm>
            <a:off x="8313882" y="1403500"/>
            <a:ext cx="3560373" cy="3005588"/>
          </a:xfrm>
          <a:prstGeom prst="rect">
            <a:avLst/>
          </a:prstGeom>
        </p:spPr>
      </p:pic>
      <p:pic>
        <p:nvPicPr>
          <p:cNvPr id="10" name="Picture 9">
            <a:extLst>
              <a:ext uri="{FF2B5EF4-FFF2-40B4-BE49-F238E27FC236}">
                <a16:creationId xmlns:a16="http://schemas.microsoft.com/office/drawing/2014/main" id="{D0760744-E210-C1BA-6131-C0E3FCA04734}"/>
              </a:ext>
            </a:extLst>
          </p:cNvPr>
          <p:cNvPicPr>
            <a:picLocks noChangeAspect="1"/>
          </p:cNvPicPr>
          <p:nvPr/>
        </p:nvPicPr>
        <p:blipFill>
          <a:blip r:embed="rId4"/>
          <a:stretch>
            <a:fillRect/>
          </a:stretch>
        </p:blipFill>
        <p:spPr>
          <a:xfrm>
            <a:off x="3185015" y="3715887"/>
            <a:ext cx="3334801" cy="3005588"/>
          </a:xfrm>
          <a:prstGeom prst="rect">
            <a:avLst/>
          </a:prstGeom>
        </p:spPr>
      </p:pic>
    </p:spTree>
    <p:extLst>
      <p:ext uri="{BB962C8B-B14F-4D97-AF65-F5344CB8AC3E}">
        <p14:creationId xmlns:p14="http://schemas.microsoft.com/office/powerpoint/2010/main" val="289016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engineering drawing&#10;&#10;Description automatically generated">
            <a:extLst>
              <a:ext uri="{FF2B5EF4-FFF2-40B4-BE49-F238E27FC236}">
                <a16:creationId xmlns:a16="http://schemas.microsoft.com/office/drawing/2014/main" id="{7504627B-E148-9FB9-E775-D4F519FCCD10}"/>
              </a:ext>
            </a:extLst>
          </p:cNvPr>
          <p:cNvPicPr>
            <a:picLocks noChangeAspect="1"/>
          </p:cNvPicPr>
          <p:nvPr/>
        </p:nvPicPr>
        <p:blipFill>
          <a:blip r:embed="rId2"/>
          <a:stretch>
            <a:fillRect/>
          </a:stretch>
        </p:blipFill>
        <p:spPr>
          <a:xfrm>
            <a:off x="1342742" y="1376747"/>
            <a:ext cx="9506515" cy="4979603"/>
          </a:xfrm>
          <a:prstGeom prst="rect">
            <a:avLst/>
          </a:prstGeom>
        </p:spPr>
      </p:pic>
      <p:sp>
        <p:nvSpPr>
          <p:cNvPr id="2" name="Title 1">
            <a:extLst>
              <a:ext uri="{FF2B5EF4-FFF2-40B4-BE49-F238E27FC236}">
                <a16:creationId xmlns:a16="http://schemas.microsoft.com/office/drawing/2014/main" id="{6E931751-EA4E-B3E1-5739-7DFCAF356E7C}"/>
              </a:ext>
            </a:extLst>
          </p:cNvPr>
          <p:cNvSpPr>
            <a:spLocks noGrp="1"/>
          </p:cNvSpPr>
          <p:nvPr>
            <p:ph type="title"/>
          </p:nvPr>
        </p:nvSpPr>
        <p:spPr/>
        <p:txBody>
          <a:bodyPr/>
          <a:lstStyle/>
          <a:p>
            <a:r>
              <a:rPr lang="en-US" dirty="0"/>
              <a:t>Examples- Unedited</a:t>
            </a:r>
          </a:p>
        </p:txBody>
      </p:sp>
      <p:sp>
        <p:nvSpPr>
          <p:cNvPr id="4" name="Date Placeholder 3">
            <a:extLst>
              <a:ext uri="{FF2B5EF4-FFF2-40B4-BE49-F238E27FC236}">
                <a16:creationId xmlns:a16="http://schemas.microsoft.com/office/drawing/2014/main" id="{8D54AE82-3331-54B7-A902-0A2869D82BE9}"/>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AAB7E0DD-140D-3B9C-764E-56EB4C8E2B4F}"/>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0A998D3D-1705-DB7B-23F3-81B01054AF56}"/>
              </a:ext>
            </a:extLst>
          </p:cNvPr>
          <p:cNvSpPr>
            <a:spLocks noGrp="1"/>
          </p:cNvSpPr>
          <p:nvPr>
            <p:ph type="sldNum" sz="quarter" idx="12"/>
          </p:nvPr>
        </p:nvSpPr>
        <p:spPr/>
        <p:txBody>
          <a:bodyPr/>
          <a:lstStyle/>
          <a:p>
            <a:fld id="{B5CEABB6-07DC-46E8-9B57-56EC44A396E5}" type="slidenum">
              <a:rPr lang="en-US" smtClean="0"/>
              <a:t>24</a:t>
            </a:fld>
            <a:endParaRPr lang="en-US" dirty="0"/>
          </a:p>
        </p:txBody>
      </p:sp>
      <p:pic>
        <p:nvPicPr>
          <p:cNvPr id="9" name="Picture 8">
            <a:extLst>
              <a:ext uri="{FF2B5EF4-FFF2-40B4-BE49-F238E27FC236}">
                <a16:creationId xmlns:a16="http://schemas.microsoft.com/office/drawing/2014/main" id="{C692BC05-688F-A49E-D42C-23643B8C052C}"/>
              </a:ext>
            </a:extLst>
          </p:cNvPr>
          <p:cNvPicPr>
            <a:picLocks noChangeAspect="1"/>
          </p:cNvPicPr>
          <p:nvPr/>
        </p:nvPicPr>
        <p:blipFill>
          <a:blip r:embed="rId3"/>
          <a:stretch>
            <a:fillRect/>
          </a:stretch>
        </p:blipFill>
        <p:spPr>
          <a:xfrm>
            <a:off x="1566153" y="1376746"/>
            <a:ext cx="2743201" cy="2310037"/>
          </a:xfrm>
          <a:prstGeom prst="rect">
            <a:avLst/>
          </a:prstGeom>
        </p:spPr>
      </p:pic>
      <p:sp>
        <p:nvSpPr>
          <p:cNvPr id="10" name="Oval 9">
            <a:extLst>
              <a:ext uri="{FF2B5EF4-FFF2-40B4-BE49-F238E27FC236}">
                <a16:creationId xmlns:a16="http://schemas.microsoft.com/office/drawing/2014/main" id="{DAC7CCEB-8AC1-711B-B0AB-86378E52BFD4}"/>
              </a:ext>
            </a:extLst>
          </p:cNvPr>
          <p:cNvSpPr/>
          <p:nvPr/>
        </p:nvSpPr>
        <p:spPr>
          <a:xfrm>
            <a:off x="1080355" y="3727066"/>
            <a:ext cx="3547872" cy="29944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3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8DE6-D161-1CAA-9299-DD045345E5E4}"/>
              </a:ext>
            </a:extLst>
          </p:cNvPr>
          <p:cNvSpPr>
            <a:spLocks noGrp="1"/>
          </p:cNvSpPr>
          <p:nvPr>
            <p:ph type="title"/>
          </p:nvPr>
        </p:nvSpPr>
        <p:spPr/>
        <p:txBody>
          <a:bodyPr/>
          <a:lstStyle/>
          <a:p>
            <a:r>
              <a:rPr lang="en-US" dirty="0"/>
              <a:t>Examples- Edited</a:t>
            </a:r>
          </a:p>
        </p:txBody>
      </p:sp>
      <p:sp>
        <p:nvSpPr>
          <p:cNvPr id="4" name="Date Placeholder 3">
            <a:extLst>
              <a:ext uri="{FF2B5EF4-FFF2-40B4-BE49-F238E27FC236}">
                <a16:creationId xmlns:a16="http://schemas.microsoft.com/office/drawing/2014/main" id="{9CFF6340-6F48-B067-8561-2B1C7EEB0859}"/>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33727694-8603-46FB-648F-4D3DC0242C03}"/>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44512BF0-1461-5FD1-A26B-BE7EDEFC66F4}"/>
              </a:ext>
            </a:extLst>
          </p:cNvPr>
          <p:cNvSpPr>
            <a:spLocks noGrp="1"/>
          </p:cNvSpPr>
          <p:nvPr>
            <p:ph type="sldNum" sz="quarter" idx="12"/>
          </p:nvPr>
        </p:nvSpPr>
        <p:spPr/>
        <p:txBody>
          <a:bodyPr/>
          <a:lstStyle/>
          <a:p>
            <a:fld id="{B5CEABB6-07DC-46E8-9B57-56EC44A396E5}" type="slidenum">
              <a:rPr lang="en-US" smtClean="0"/>
              <a:t>25</a:t>
            </a:fld>
            <a:endParaRPr lang="en-US" dirty="0"/>
          </a:p>
        </p:txBody>
      </p:sp>
      <p:pic>
        <p:nvPicPr>
          <p:cNvPr id="7" name="Picture 6" descr="A brown dog with a pink collar&#10;&#10;Description automatically generated with low confidence">
            <a:extLst>
              <a:ext uri="{FF2B5EF4-FFF2-40B4-BE49-F238E27FC236}">
                <a16:creationId xmlns:a16="http://schemas.microsoft.com/office/drawing/2014/main" id="{3A0F8853-FA9C-6106-0918-071F3E146FCD}"/>
              </a:ext>
            </a:extLst>
          </p:cNvPr>
          <p:cNvPicPr>
            <a:picLocks noChangeAspect="1"/>
          </p:cNvPicPr>
          <p:nvPr/>
        </p:nvPicPr>
        <p:blipFill>
          <a:blip r:embed="rId2"/>
          <a:stretch>
            <a:fillRect/>
          </a:stretch>
        </p:blipFill>
        <p:spPr>
          <a:xfrm>
            <a:off x="2333897" y="1340213"/>
            <a:ext cx="7524206" cy="5016137"/>
          </a:xfrm>
          <a:prstGeom prst="rect">
            <a:avLst/>
          </a:prstGeom>
        </p:spPr>
      </p:pic>
    </p:spTree>
    <p:extLst>
      <p:ext uri="{BB962C8B-B14F-4D97-AF65-F5344CB8AC3E}">
        <p14:creationId xmlns:p14="http://schemas.microsoft.com/office/powerpoint/2010/main" val="1621557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F6184C3E-305E-87DF-7554-30F3DF7D4101}"/>
              </a:ext>
            </a:extLst>
          </p:cNvPr>
          <p:cNvPicPr>
            <a:picLocks noChangeAspect="1"/>
          </p:cNvPicPr>
          <p:nvPr/>
        </p:nvPicPr>
        <p:blipFill>
          <a:blip r:embed="rId2"/>
          <a:stretch>
            <a:fillRect/>
          </a:stretch>
        </p:blipFill>
        <p:spPr>
          <a:xfrm>
            <a:off x="898815" y="1254061"/>
            <a:ext cx="10394369" cy="5238814"/>
          </a:xfrm>
          <a:prstGeom prst="rect">
            <a:avLst/>
          </a:prstGeom>
        </p:spPr>
      </p:pic>
      <p:sp>
        <p:nvSpPr>
          <p:cNvPr id="2" name="Title 1">
            <a:extLst>
              <a:ext uri="{FF2B5EF4-FFF2-40B4-BE49-F238E27FC236}">
                <a16:creationId xmlns:a16="http://schemas.microsoft.com/office/drawing/2014/main" id="{E38951EB-B490-1201-EF01-6D8D6061BF8C}"/>
              </a:ext>
            </a:extLst>
          </p:cNvPr>
          <p:cNvSpPr>
            <a:spLocks noGrp="1"/>
          </p:cNvSpPr>
          <p:nvPr>
            <p:ph type="title"/>
          </p:nvPr>
        </p:nvSpPr>
        <p:spPr/>
        <p:txBody>
          <a:bodyPr/>
          <a:lstStyle/>
          <a:p>
            <a:r>
              <a:rPr lang="en-US" dirty="0"/>
              <a:t>Examples- Edited</a:t>
            </a:r>
          </a:p>
        </p:txBody>
      </p:sp>
      <p:sp>
        <p:nvSpPr>
          <p:cNvPr id="4" name="Date Placeholder 3">
            <a:extLst>
              <a:ext uri="{FF2B5EF4-FFF2-40B4-BE49-F238E27FC236}">
                <a16:creationId xmlns:a16="http://schemas.microsoft.com/office/drawing/2014/main" id="{DCF7E39F-BB83-23AB-0687-3938675B64C3}"/>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7BE6E623-6DC7-AF1D-9357-296B45A94D9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52DFA1CB-DACE-27A3-E6D1-99C9DCCB66D6}"/>
              </a:ext>
            </a:extLst>
          </p:cNvPr>
          <p:cNvSpPr>
            <a:spLocks noGrp="1"/>
          </p:cNvSpPr>
          <p:nvPr>
            <p:ph type="sldNum" sz="quarter" idx="12"/>
          </p:nvPr>
        </p:nvSpPr>
        <p:spPr/>
        <p:txBody>
          <a:bodyPr/>
          <a:lstStyle/>
          <a:p>
            <a:fld id="{B5CEABB6-07DC-46E8-9B57-56EC44A396E5}" type="slidenum">
              <a:rPr lang="en-US" smtClean="0"/>
              <a:t>26</a:t>
            </a:fld>
            <a:endParaRPr lang="en-US" dirty="0"/>
          </a:p>
        </p:txBody>
      </p:sp>
      <p:pic>
        <p:nvPicPr>
          <p:cNvPr id="9" name="Picture 8">
            <a:extLst>
              <a:ext uri="{FF2B5EF4-FFF2-40B4-BE49-F238E27FC236}">
                <a16:creationId xmlns:a16="http://schemas.microsoft.com/office/drawing/2014/main" id="{3FF80A83-7968-7DF1-DC27-DC527176A8D4}"/>
              </a:ext>
            </a:extLst>
          </p:cNvPr>
          <p:cNvPicPr>
            <a:picLocks noChangeAspect="1"/>
          </p:cNvPicPr>
          <p:nvPr/>
        </p:nvPicPr>
        <p:blipFill>
          <a:blip r:embed="rId3"/>
          <a:stretch>
            <a:fillRect/>
          </a:stretch>
        </p:blipFill>
        <p:spPr>
          <a:xfrm>
            <a:off x="8313882" y="1403500"/>
            <a:ext cx="3560373" cy="3005588"/>
          </a:xfrm>
          <a:prstGeom prst="rect">
            <a:avLst/>
          </a:prstGeom>
        </p:spPr>
      </p:pic>
      <p:pic>
        <p:nvPicPr>
          <p:cNvPr id="10" name="Picture 9">
            <a:extLst>
              <a:ext uri="{FF2B5EF4-FFF2-40B4-BE49-F238E27FC236}">
                <a16:creationId xmlns:a16="http://schemas.microsoft.com/office/drawing/2014/main" id="{D0760744-E210-C1BA-6131-C0E3FCA04734}"/>
              </a:ext>
            </a:extLst>
          </p:cNvPr>
          <p:cNvPicPr>
            <a:picLocks noChangeAspect="1"/>
          </p:cNvPicPr>
          <p:nvPr/>
        </p:nvPicPr>
        <p:blipFill>
          <a:blip r:embed="rId4"/>
          <a:stretch>
            <a:fillRect/>
          </a:stretch>
        </p:blipFill>
        <p:spPr>
          <a:xfrm>
            <a:off x="3185015" y="3715887"/>
            <a:ext cx="3334801" cy="3005588"/>
          </a:xfrm>
          <a:prstGeom prst="rect">
            <a:avLst/>
          </a:prstGeom>
        </p:spPr>
      </p:pic>
    </p:spTree>
    <p:extLst>
      <p:ext uri="{BB962C8B-B14F-4D97-AF65-F5344CB8AC3E}">
        <p14:creationId xmlns:p14="http://schemas.microsoft.com/office/powerpoint/2010/main" val="242922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4C439FB-6FBE-4009-7565-E6561EDB2F97}"/>
              </a:ext>
            </a:extLst>
          </p:cNvPr>
          <p:cNvPicPr>
            <a:picLocks noChangeAspect="1"/>
          </p:cNvPicPr>
          <p:nvPr/>
        </p:nvPicPr>
        <p:blipFill>
          <a:blip r:embed="rId2"/>
          <a:stretch>
            <a:fillRect/>
          </a:stretch>
        </p:blipFill>
        <p:spPr>
          <a:xfrm>
            <a:off x="1344457" y="1376746"/>
            <a:ext cx="9503085" cy="4979603"/>
          </a:xfrm>
          <a:prstGeom prst="rect">
            <a:avLst/>
          </a:prstGeom>
        </p:spPr>
      </p:pic>
      <p:sp>
        <p:nvSpPr>
          <p:cNvPr id="2" name="Title 1">
            <a:extLst>
              <a:ext uri="{FF2B5EF4-FFF2-40B4-BE49-F238E27FC236}">
                <a16:creationId xmlns:a16="http://schemas.microsoft.com/office/drawing/2014/main" id="{6E931751-EA4E-B3E1-5739-7DFCAF356E7C}"/>
              </a:ext>
            </a:extLst>
          </p:cNvPr>
          <p:cNvSpPr>
            <a:spLocks noGrp="1"/>
          </p:cNvSpPr>
          <p:nvPr>
            <p:ph type="title"/>
          </p:nvPr>
        </p:nvSpPr>
        <p:spPr/>
        <p:txBody>
          <a:bodyPr/>
          <a:lstStyle/>
          <a:p>
            <a:r>
              <a:rPr lang="en-US" dirty="0"/>
              <a:t>Examples- Edited</a:t>
            </a:r>
          </a:p>
        </p:txBody>
      </p:sp>
      <p:sp>
        <p:nvSpPr>
          <p:cNvPr id="4" name="Date Placeholder 3">
            <a:extLst>
              <a:ext uri="{FF2B5EF4-FFF2-40B4-BE49-F238E27FC236}">
                <a16:creationId xmlns:a16="http://schemas.microsoft.com/office/drawing/2014/main" id="{8D54AE82-3331-54B7-A902-0A2869D82BE9}"/>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AAB7E0DD-140D-3B9C-764E-56EB4C8E2B4F}"/>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0A998D3D-1705-DB7B-23F3-81B01054AF56}"/>
              </a:ext>
            </a:extLst>
          </p:cNvPr>
          <p:cNvSpPr>
            <a:spLocks noGrp="1"/>
          </p:cNvSpPr>
          <p:nvPr>
            <p:ph type="sldNum" sz="quarter" idx="12"/>
          </p:nvPr>
        </p:nvSpPr>
        <p:spPr/>
        <p:txBody>
          <a:bodyPr/>
          <a:lstStyle/>
          <a:p>
            <a:fld id="{B5CEABB6-07DC-46E8-9B57-56EC44A396E5}" type="slidenum">
              <a:rPr lang="en-US" smtClean="0"/>
              <a:t>27</a:t>
            </a:fld>
            <a:endParaRPr lang="en-US" dirty="0"/>
          </a:p>
        </p:txBody>
      </p:sp>
      <p:pic>
        <p:nvPicPr>
          <p:cNvPr id="9" name="Picture 8">
            <a:extLst>
              <a:ext uri="{FF2B5EF4-FFF2-40B4-BE49-F238E27FC236}">
                <a16:creationId xmlns:a16="http://schemas.microsoft.com/office/drawing/2014/main" id="{C692BC05-688F-A49E-D42C-23643B8C052C}"/>
              </a:ext>
            </a:extLst>
          </p:cNvPr>
          <p:cNvPicPr>
            <a:picLocks noChangeAspect="1"/>
          </p:cNvPicPr>
          <p:nvPr/>
        </p:nvPicPr>
        <p:blipFill>
          <a:blip r:embed="rId3"/>
          <a:stretch>
            <a:fillRect/>
          </a:stretch>
        </p:blipFill>
        <p:spPr>
          <a:xfrm>
            <a:off x="1566153" y="1376746"/>
            <a:ext cx="2743201" cy="2310037"/>
          </a:xfrm>
          <a:prstGeom prst="rect">
            <a:avLst/>
          </a:prstGeom>
        </p:spPr>
      </p:pic>
      <p:sp>
        <p:nvSpPr>
          <p:cNvPr id="10" name="Oval 9">
            <a:extLst>
              <a:ext uri="{FF2B5EF4-FFF2-40B4-BE49-F238E27FC236}">
                <a16:creationId xmlns:a16="http://schemas.microsoft.com/office/drawing/2014/main" id="{DAC7CCEB-8AC1-711B-B0AB-86378E52BFD4}"/>
              </a:ext>
            </a:extLst>
          </p:cNvPr>
          <p:cNvSpPr/>
          <p:nvPr/>
        </p:nvSpPr>
        <p:spPr>
          <a:xfrm>
            <a:off x="1080355" y="3727066"/>
            <a:ext cx="3547872" cy="29944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01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martArt Placeholder 10">
            <a:extLst>
              <a:ext uri="{FF2B5EF4-FFF2-40B4-BE49-F238E27FC236}">
                <a16:creationId xmlns:a16="http://schemas.microsoft.com/office/drawing/2014/main" id="{0EDC6678-3E38-B8E4-477D-F415AB9E4A57}"/>
              </a:ext>
            </a:extLst>
          </p:cNvPr>
          <p:cNvPicPr>
            <a:picLocks noGrp="1" noChangeAspect="1"/>
          </p:cNvPicPr>
          <p:nvPr>
            <p:ph type="dgm" sz="quarter" idx="15"/>
          </p:nvPr>
        </p:nvPicPr>
        <p:blipFill>
          <a:blip r:embed="rId2"/>
          <a:stretch>
            <a:fillRect/>
          </a:stretch>
        </p:blipFill>
        <p:spPr>
          <a:xfrm>
            <a:off x="6096000" y="2007734"/>
            <a:ext cx="5541304" cy="3695700"/>
          </a:xfrm>
          <a:prstGeom prst="rect">
            <a:avLst/>
          </a:prstGeom>
          <a:ln>
            <a:solidFill>
              <a:schemeClr val="bg1"/>
            </a:solidFill>
          </a:ln>
        </p:spPr>
      </p:pic>
      <p:pic>
        <p:nvPicPr>
          <p:cNvPr id="3" name="Picture 2" descr="A brown dog with a red collar&#10;&#10;Description automatically generated with medium confidence">
            <a:extLst>
              <a:ext uri="{FF2B5EF4-FFF2-40B4-BE49-F238E27FC236}">
                <a16:creationId xmlns:a16="http://schemas.microsoft.com/office/drawing/2014/main" id="{F46C96D9-FC7D-7CD0-03C6-95D8FCDB894F}"/>
              </a:ext>
            </a:extLst>
          </p:cNvPr>
          <p:cNvPicPr>
            <a:picLocks noChangeAspect="1"/>
          </p:cNvPicPr>
          <p:nvPr/>
        </p:nvPicPr>
        <p:blipFill>
          <a:blip r:embed="rId3"/>
          <a:stretch>
            <a:fillRect/>
          </a:stretch>
        </p:blipFill>
        <p:spPr>
          <a:xfrm>
            <a:off x="554696" y="2007735"/>
            <a:ext cx="5543550" cy="3695700"/>
          </a:xfrm>
          <a:prstGeom prst="rect">
            <a:avLst/>
          </a:prstGeom>
          <a:ln>
            <a:solidFill>
              <a:schemeClr val="bg1"/>
            </a:solidFill>
          </a:ln>
        </p:spPr>
      </p:pic>
      <p:sp>
        <p:nvSpPr>
          <p:cNvPr id="2" name="Title 1">
            <a:extLst>
              <a:ext uri="{FF2B5EF4-FFF2-40B4-BE49-F238E27FC236}">
                <a16:creationId xmlns:a16="http://schemas.microsoft.com/office/drawing/2014/main" id="{B9F8AA86-3314-EE58-CC58-9B27B130F030}"/>
              </a:ext>
            </a:extLst>
          </p:cNvPr>
          <p:cNvSpPr>
            <a:spLocks noGrp="1"/>
          </p:cNvSpPr>
          <p:nvPr>
            <p:ph type="title"/>
          </p:nvPr>
        </p:nvSpPr>
        <p:spPr/>
        <p:txBody>
          <a:bodyPr/>
          <a:lstStyle/>
          <a:p>
            <a:r>
              <a:rPr lang="en-US" dirty="0"/>
              <a:t>Examples</a:t>
            </a:r>
          </a:p>
        </p:txBody>
      </p:sp>
      <p:sp>
        <p:nvSpPr>
          <p:cNvPr id="4" name="Date Placeholder 3">
            <a:extLst>
              <a:ext uri="{FF2B5EF4-FFF2-40B4-BE49-F238E27FC236}">
                <a16:creationId xmlns:a16="http://schemas.microsoft.com/office/drawing/2014/main" id="{546018D0-9011-2755-B5F6-7A0667B3522F}"/>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05208068-EA99-7721-66B3-F4CE71EC69C2}"/>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4BCDCD83-F7BA-F67B-F478-6ACC3A1D5239}"/>
              </a:ext>
            </a:extLst>
          </p:cNvPr>
          <p:cNvSpPr>
            <a:spLocks noGrp="1"/>
          </p:cNvSpPr>
          <p:nvPr>
            <p:ph type="sldNum" sz="quarter" idx="12"/>
          </p:nvPr>
        </p:nvSpPr>
        <p:spPr/>
        <p:txBody>
          <a:bodyPr/>
          <a:lstStyle/>
          <a:p>
            <a:fld id="{B5CEABB6-07DC-46E8-9B57-56EC44A396E5}" type="slidenum">
              <a:rPr lang="en-US" smtClean="0"/>
              <a:t>28</a:t>
            </a:fld>
            <a:endParaRPr lang="en-US" dirty="0"/>
          </a:p>
        </p:txBody>
      </p:sp>
      <p:sp>
        <p:nvSpPr>
          <p:cNvPr id="7" name="TextBox 6">
            <a:extLst>
              <a:ext uri="{FF2B5EF4-FFF2-40B4-BE49-F238E27FC236}">
                <a16:creationId xmlns:a16="http://schemas.microsoft.com/office/drawing/2014/main" id="{886F43A7-1814-C897-8EA0-CE84FAC1AEAB}"/>
              </a:ext>
            </a:extLst>
          </p:cNvPr>
          <p:cNvSpPr txBox="1"/>
          <p:nvPr/>
        </p:nvSpPr>
        <p:spPr>
          <a:xfrm>
            <a:off x="554696" y="1638402"/>
            <a:ext cx="5541304" cy="369332"/>
          </a:xfrm>
          <a:prstGeom prst="rect">
            <a:avLst/>
          </a:prstGeom>
          <a:noFill/>
        </p:spPr>
        <p:txBody>
          <a:bodyPr wrap="square" rtlCol="0">
            <a:spAutoFit/>
          </a:bodyPr>
          <a:lstStyle/>
          <a:p>
            <a:pPr algn="ctr"/>
            <a:r>
              <a:rPr lang="en-US" dirty="0"/>
              <a:t>Unedited Original</a:t>
            </a:r>
          </a:p>
        </p:txBody>
      </p:sp>
      <p:sp>
        <p:nvSpPr>
          <p:cNvPr id="8" name="TextBox 7">
            <a:extLst>
              <a:ext uri="{FF2B5EF4-FFF2-40B4-BE49-F238E27FC236}">
                <a16:creationId xmlns:a16="http://schemas.microsoft.com/office/drawing/2014/main" id="{08C757A6-28A8-2FD8-D89E-14A855CE4F01}"/>
              </a:ext>
            </a:extLst>
          </p:cNvPr>
          <p:cNvSpPr txBox="1"/>
          <p:nvPr/>
        </p:nvSpPr>
        <p:spPr>
          <a:xfrm>
            <a:off x="6096000" y="1638402"/>
            <a:ext cx="5541304" cy="369332"/>
          </a:xfrm>
          <a:prstGeom prst="rect">
            <a:avLst/>
          </a:prstGeom>
          <a:noFill/>
        </p:spPr>
        <p:txBody>
          <a:bodyPr wrap="square" rtlCol="0">
            <a:spAutoFit/>
          </a:bodyPr>
          <a:lstStyle/>
          <a:p>
            <a:pPr algn="ctr"/>
            <a:r>
              <a:rPr lang="en-US" dirty="0"/>
              <a:t>Edited</a:t>
            </a:r>
          </a:p>
        </p:txBody>
      </p:sp>
      <p:sp>
        <p:nvSpPr>
          <p:cNvPr id="9" name="TextBox 8">
            <a:extLst>
              <a:ext uri="{FF2B5EF4-FFF2-40B4-BE49-F238E27FC236}">
                <a16:creationId xmlns:a16="http://schemas.microsoft.com/office/drawing/2014/main" id="{386EF20C-F71F-7FAE-2875-8CD8813A0B56}"/>
              </a:ext>
            </a:extLst>
          </p:cNvPr>
          <p:cNvSpPr txBox="1"/>
          <p:nvPr/>
        </p:nvSpPr>
        <p:spPr>
          <a:xfrm>
            <a:off x="554696" y="5817140"/>
            <a:ext cx="11082608" cy="353943"/>
          </a:xfrm>
          <a:prstGeom prst="rect">
            <a:avLst/>
          </a:prstGeom>
          <a:noFill/>
        </p:spPr>
        <p:txBody>
          <a:bodyPr wrap="square" rtlCol="0">
            <a:spAutoFit/>
          </a:bodyPr>
          <a:lstStyle/>
          <a:p>
            <a:pPr algn="ctr"/>
            <a:r>
              <a:rPr lang="en-US" sz="1700" dirty="0"/>
              <a:t>Please see the accompanying demonstration video for additional examples and a more detailed process description</a:t>
            </a:r>
          </a:p>
        </p:txBody>
      </p:sp>
    </p:spTree>
    <p:extLst>
      <p:ext uri="{BB962C8B-B14F-4D97-AF65-F5344CB8AC3E}">
        <p14:creationId xmlns:p14="http://schemas.microsoft.com/office/powerpoint/2010/main" val="3387996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1AD5-9261-B7A4-19BF-5DC5DB11869B}"/>
              </a:ext>
            </a:extLst>
          </p:cNvPr>
          <p:cNvSpPr>
            <a:spLocks noGrp="1"/>
          </p:cNvSpPr>
          <p:nvPr>
            <p:ph type="title"/>
          </p:nvPr>
        </p:nvSpPr>
        <p:spPr>
          <a:xfrm>
            <a:off x="1362075" y="1671639"/>
            <a:ext cx="5111750" cy="441833"/>
          </a:xfrm>
        </p:spPr>
        <p:txBody>
          <a:bodyPr>
            <a:noAutofit/>
          </a:bodyPr>
          <a:lstStyle/>
          <a:p>
            <a:r>
              <a:rPr lang="en-US" dirty="0"/>
              <a:t>Use cases - Customers</a:t>
            </a:r>
          </a:p>
        </p:txBody>
      </p:sp>
      <p:sp>
        <p:nvSpPr>
          <p:cNvPr id="3" name="Text Placeholder 2">
            <a:extLst>
              <a:ext uri="{FF2B5EF4-FFF2-40B4-BE49-F238E27FC236}">
                <a16:creationId xmlns:a16="http://schemas.microsoft.com/office/drawing/2014/main" id="{844AB4DF-3F9C-B6DC-F1EB-8A285D828C5B}"/>
              </a:ext>
            </a:extLst>
          </p:cNvPr>
          <p:cNvSpPr>
            <a:spLocks noGrp="1"/>
          </p:cNvSpPr>
          <p:nvPr>
            <p:ph type="body" idx="1"/>
          </p:nvPr>
        </p:nvSpPr>
        <p:spPr>
          <a:xfrm>
            <a:off x="939380" y="2401318"/>
            <a:ext cx="6764009" cy="3286250"/>
          </a:xfrm>
        </p:spPr>
        <p:txBody>
          <a:bodyPr>
            <a:normAutofit/>
          </a:bodyPr>
          <a:lstStyle/>
          <a:p>
            <a:pPr marL="285750" indent="-285750">
              <a:buFont typeface="Arial" panose="020B0604020202020204" pitchFamily="34" charset="0"/>
              <a:buChar char="•"/>
            </a:pPr>
            <a:r>
              <a:rPr lang="en-US" sz="1800" dirty="0"/>
              <a:t>Legal - confidence in evidentiary imaging as legitimate</a:t>
            </a:r>
          </a:p>
          <a:p>
            <a:pPr marL="285750" indent="-285750">
              <a:buFont typeface="Arial" panose="020B0604020202020204" pitchFamily="34" charset="0"/>
              <a:buChar char="•"/>
            </a:pPr>
            <a:r>
              <a:rPr lang="en-US" sz="1800" dirty="0"/>
              <a:t>Insurance – confidence in establishing the facts of a claim</a:t>
            </a:r>
          </a:p>
          <a:p>
            <a:pPr marL="285750" indent="-285750">
              <a:buFont typeface="Arial" panose="020B0604020202020204" pitchFamily="34" charset="0"/>
              <a:buChar char="•"/>
            </a:pPr>
            <a:r>
              <a:rPr lang="en-US" sz="1800" dirty="0"/>
              <a:t>Government – confidence in the provenance of intelligence</a:t>
            </a:r>
          </a:p>
          <a:p>
            <a:pPr marL="285750" indent="-285750">
              <a:buFont typeface="Arial" panose="020B0604020202020204" pitchFamily="34" charset="0"/>
              <a:buChar char="•"/>
            </a:pPr>
            <a:r>
              <a:rPr lang="en-US" sz="1800" dirty="0"/>
              <a:t>Social Media – trust in shared images…loss of Section 230 indemnity?</a:t>
            </a:r>
          </a:p>
          <a:p>
            <a:pPr marL="285750" indent="-285750">
              <a:buFont typeface="Arial" panose="020B0604020202020204" pitchFamily="34" charset="0"/>
              <a:buChar char="•"/>
            </a:pPr>
            <a:r>
              <a:rPr lang="en-US" sz="1800" dirty="0"/>
              <a:t>Journalism – confidence and indemnity for image provenance</a:t>
            </a:r>
          </a:p>
          <a:p>
            <a:pPr marL="285750" indent="-285750">
              <a:buFont typeface="Arial" panose="020B0604020202020204" pitchFamily="34" charset="0"/>
              <a:buChar char="•"/>
            </a:pPr>
            <a:r>
              <a:rPr lang="en-US" sz="1800" dirty="0"/>
              <a:t>Access Security – confidence that biometric data is valid</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
        <p:nvSpPr>
          <p:cNvPr id="4" name="Date Placeholder 3">
            <a:extLst>
              <a:ext uri="{FF2B5EF4-FFF2-40B4-BE49-F238E27FC236}">
                <a16:creationId xmlns:a16="http://schemas.microsoft.com/office/drawing/2014/main" id="{A87F7F58-5201-B38F-BCDA-B4223AC46DEF}"/>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2625A923-7377-D472-1283-981E9BAA4CD0}"/>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1FDE76A7-3340-A15E-2274-C981B9D821DA}"/>
              </a:ext>
            </a:extLst>
          </p:cNvPr>
          <p:cNvSpPr>
            <a:spLocks noGrp="1"/>
          </p:cNvSpPr>
          <p:nvPr>
            <p:ph type="sldNum" sz="quarter" idx="12"/>
          </p:nvPr>
        </p:nvSpPr>
        <p:spPr/>
        <p:txBody>
          <a:bodyPr/>
          <a:lstStyle/>
          <a:p>
            <a:fld id="{B5CEABB6-07DC-46E8-9B57-56EC44A396E5}" type="slidenum">
              <a:rPr lang="en-US" smtClean="0"/>
              <a:t>29</a:t>
            </a:fld>
            <a:endParaRPr lang="en-US" dirty="0"/>
          </a:p>
        </p:txBody>
      </p:sp>
    </p:spTree>
    <p:extLst>
      <p:ext uri="{BB962C8B-B14F-4D97-AF65-F5344CB8AC3E}">
        <p14:creationId xmlns:p14="http://schemas.microsoft.com/office/powerpoint/2010/main" val="162624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C008-ED89-F121-5CD3-2F54C4B46242}"/>
              </a:ext>
            </a:extLst>
          </p:cNvPr>
          <p:cNvSpPr>
            <a:spLocks noGrp="1"/>
          </p:cNvSpPr>
          <p:nvPr>
            <p:ph type="title"/>
          </p:nvPr>
        </p:nvSpPr>
        <p:spPr/>
        <p:txBody>
          <a:bodyPr/>
          <a:lstStyle/>
          <a:p>
            <a:r>
              <a:rPr lang="en-US" dirty="0"/>
              <a:t>How Did we get here?</a:t>
            </a:r>
          </a:p>
        </p:txBody>
      </p:sp>
      <p:sp>
        <p:nvSpPr>
          <p:cNvPr id="4" name="Text Placeholder 3">
            <a:extLst>
              <a:ext uri="{FF2B5EF4-FFF2-40B4-BE49-F238E27FC236}">
                <a16:creationId xmlns:a16="http://schemas.microsoft.com/office/drawing/2014/main" id="{6E6A35E9-FB1B-CBEA-D7CC-41B4101FDCA8}"/>
              </a:ext>
            </a:extLst>
          </p:cNvPr>
          <p:cNvSpPr>
            <a:spLocks noGrp="1"/>
          </p:cNvSpPr>
          <p:nvPr>
            <p:ph type="body" sz="quarter" idx="15"/>
          </p:nvPr>
        </p:nvSpPr>
        <p:spPr>
          <a:xfrm>
            <a:off x="5920169" y="2513973"/>
            <a:ext cx="5431971" cy="3191256"/>
          </a:xfrm>
        </p:spPr>
        <p:txBody>
          <a:bodyPr>
            <a:normAutofit fontScale="92500" lnSpcReduction="10000"/>
          </a:bodyPr>
          <a:lstStyle/>
          <a:p>
            <a:pPr marL="285750" indent="-285750">
              <a:buFont typeface="Arial" panose="020B0604020202020204" pitchFamily="34" charset="0"/>
              <a:buChar char="•"/>
            </a:pPr>
            <a:r>
              <a:rPr lang="en-US" sz="1500" dirty="0"/>
              <a:t>Had an idea</a:t>
            </a:r>
          </a:p>
          <a:p>
            <a:pPr marL="285750" indent="-285750">
              <a:buFont typeface="Arial" panose="020B0604020202020204" pitchFamily="34" charset="0"/>
              <a:buChar char="•"/>
            </a:pPr>
            <a:r>
              <a:rPr lang="en-US" sz="1500" dirty="0"/>
              <a:t>Began researching to find out plausibility</a:t>
            </a:r>
          </a:p>
          <a:p>
            <a:pPr marL="1028700" lvl="1" indent="-342900">
              <a:buFont typeface="Wingdings" panose="05000000000000000000" pitchFamily="2" charset="2"/>
              <a:buChar char="§"/>
            </a:pPr>
            <a:r>
              <a:rPr lang="en-US" sz="1400" dirty="0"/>
              <a:t>Found some academic research supporting various aspects of the idea, but no evidence that the various components had been put together as a whole and broad capability established.</a:t>
            </a:r>
          </a:p>
          <a:p>
            <a:pPr marL="285750" indent="-285750">
              <a:buFont typeface="Arial" panose="020B0604020202020204" pitchFamily="34" charset="0"/>
              <a:buChar char="•"/>
            </a:pPr>
            <a:r>
              <a:rPr lang="en-US" sz="1500" dirty="0"/>
              <a:t>Contacted some lifelong friends </a:t>
            </a:r>
          </a:p>
          <a:p>
            <a:pPr marL="1028700" lvl="1" indent="-342900">
              <a:buFont typeface="Wingdings" panose="05000000000000000000" pitchFamily="2" charset="2"/>
              <a:buChar char="§"/>
            </a:pPr>
            <a:r>
              <a:rPr lang="en-US" sz="1400" dirty="0"/>
              <a:t>Expertise in the field of computer vision, audiovisual analysis, and scalable app development.</a:t>
            </a:r>
          </a:p>
          <a:p>
            <a:pPr marL="285750" indent="-285750">
              <a:buFont typeface="Arial" panose="020B0604020202020204" pitchFamily="34" charset="0"/>
              <a:buChar char="•"/>
            </a:pPr>
            <a:r>
              <a:rPr lang="en-US" sz="1500" dirty="0"/>
              <a:t>Completed the team with additional coding expertise</a:t>
            </a:r>
          </a:p>
          <a:p>
            <a:pPr marL="285750" indent="-285750">
              <a:buFont typeface="Arial" panose="020B0604020202020204" pitchFamily="34" charset="0"/>
              <a:buChar char="•"/>
            </a:pPr>
            <a:r>
              <a:rPr lang="en-US" sz="1500" dirty="0"/>
              <a:t>Worked for the last year </a:t>
            </a:r>
          </a:p>
          <a:p>
            <a:pPr marL="1028700" lvl="1" indent="-342900">
              <a:buFont typeface="Wingdings" panose="05000000000000000000" pitchFamily="2" charset="2"/>
              <a:buChar char="§"/>
            </a:pPr>
            <a:r>
              <a:rPr lang="en-US" sz="1400" dirty="0"/>
              <a:t>develop current capability and complete initial patent filing.</a:t>
            </a:r>
          </a:p>
          <a:p>
            <a:pPr marL="342900" indent="-342900">
              <a:buFont typeface="Arial" panose="020B0604020202020204" pitchFamily="34" charset="0"/>
              <a:buChar char="•"/>
            </a:pPr>
            <a:endParaRPr lang="en-US" dirty="0"/>
          </a:p>
        </p:txBody>
      </p:sp>
      <p:sp>
        <p:nvSpPr>
          <p:cNvPr id="9" name="Date Placeholder 8">
            <a:extLst>
              <a:ext uri="{FF2B5EF4-FFF2-40B4-BE49-F238E27FC236}">
                <a16:creationId xmlns:a16="http://schemas.microsoft.com/office/drawing/2014/main" id="{A83D7102-07EF-D722-23CE-04FC3F183083}"/>
              </a:ext>
            </a:extLst>
          </p:cNvPr>
          <p:cNvSpPr>
            <a:spLocks noGrp="1"/>
          </p:cNvSpPr>
          <p:nvPr>
            <p:ph type="dt" sz="half" idx="10"/>
          </p:nvPr>
        </p:nvSpPr>
        <p:spPr/>
        <p:txBody>
          <a:bodyPr/>
          <a:lstStyle/>
          <a:p>
            <a:r>
              <a:rPr lang="en-US" dirty="0"/>
              <a:t>2022</a:t>
            </a:r>
          </a:p>
        </p:txBody>
      </p:sp>
      <p:sp>
        <p:nvSpPr>
          <p:cNvPr id="10" name="Footer Placeholder 9">
            <a:extLst>
              <a:ext uri="{FF2B5EF4-FFF2-40B4-BE49-F238E27FC236}">
                <a16:creationId xmlns:a16="http://schemas.microsoft.com/office/drawing/2014/main" id="{5111B612-6AC0-D8BE-E440-4DB72ED9B202}"/>
              </a:ext>
            </a:extLst>
          </p:cNvPr>
          <p:cNvSpPr>
            <a:spLocks noGrp="1"/>
          </p:cNvSpPr>
          <p:nvPr>
            <p:ph type="ftr" sz="quarter" idx="1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2FD003A4-F75C-66F5-5DE2-1B568A65BF58}"/>
              </a:ext>
            </a:extLst>
          </p:cNvPr>
          <p:cNvSpPr>
            <a:spLocks noGrp="1"/>
          </p:cNvSpPr>
          <p:nvPr>
            <p:ph type="sldNum" sz="quarter" idx="12"/>
          </p:nvPr>
        </p:nvSpPr>
        <p:spPr/>
        <p:txBody>
          <a:bodyPr/>
          <a:lstStyle/>
          <a:p>
            <a:fld id="{B5CEABB6-07DC-46E8-9B57-56EC44A396E5}" type="slidenum">
              <a:rPr lang="en-US" smtClean="0"/>
              <a:t>3</a:t>
            </a:fld>
            <a:endParaRPr lang="en-US" dirty="0"/>
          </a:p>
        </p:txBody>
      </p:sp>
    </p:spTree>
    <p:extLst>
      <p:ext uri="{BB962C8B-B14F-4D97-AF65-F5344CB8AC3E}">
        <p14:creationId xmlns:p14="http://schemas.microsoft.com/office/powerpoint/2010/main" val="9712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1AD5-9261-B7A4-19BF-5DC5DB11869B}"/>
              </a:ext>
            </a:extLst>
          </p:cNvPr>
          <p:cNvSpPr>
            <a:spLocks noGrp="1"/>
          </p:cNvSpPr>
          <p:nvPr>
            <p:ph type="title"/>
          </p:nvPr>
        </p:nvSpPr>
        <p:spPr>
          <a:xfrm>
            <a:off x="1362075" y="1671639"/>
            <a:ext cx="5111750" cy="441833"/>
          </a:xfrm>
        </p:spPr>
        <p:txBody>
          <a:bodyPr>
            <a:noAutofit/>
          </a:bodyPr>
          <a:lstStyle/>
          <a:p>
            <a:r>
              <a:rPr lang="en-US" dirty="0"/>
              <a:t>Why now?</a:t>
            </a:r>
          </a:p>
        </p:txBody>
      </p:sp>
      <p:sp>
        <p:nvSpPr>
          <p:cNvPr id="3" name="Text Placeholder 2">
            <a:extLst>
              <a:ext uri="{FF2B5EF4-FFF2-40B4-BE49-F238E27FC236}">
                <a16:creationId xmlns:a16="http://schemas.microsoft.com/office/drawing/2014/main" id="{844AB4DF-3F9C-B6DC-F1EB-8A285D828C5B}"/>
              </a:ext>
            </a:extLst>
          </p:cNvPr>
          <p:cNvSpPr>
            <a:spLocks noGrp="1"/>
          </p:cNvSpPr>
          <p:nvPr>
            <p:ph type="body" idx="1"/>
          </p:nvPr>
        </p:nvSpPr>
        <p:spPr>
          <a:xfrm>
            <a:off x="939380" y="2401318"/>
            <a:ext cx="6764009" cy="3668742"/>
          </a:xfrm>
        </p:spPr>
        <p:txBody>
          <a:bodyPr>
            <a:normAutofit fontScale="85000" lnSpcReduction="10000"/>
          </a:bodyPr>
          <a:lstStyle/>
          <a:p>
            <a:pPr marL="285750" indent="-285750">
              <a:buFont typeface="Arial" panose="020B0604020202020204" pitchFamily="34" charset="0"/>
              <a:buChar char="•"/>
            </a:pPr>
            <a:r>
              <a:rPr lang="en-US" sz="1900" dirty="0"/>
              <a:t>Increased frequency of digital image manipulation coupled with growing reliance on this same data creates a vulnerability that lacks an effective market solution</a:t>
            </a:r>
          </a:p>
          <a:p>
            <a:pPr marL="285750" indent="-285750">
              <a:buFont typeface="Arial" panose="020B0604020202020204" pitchFamily="34" charset="0"/>
              <a:buChar char="•"/>
            </a:pPr>
            <a:r>
              <a:rPr lang="en-US" sz="1900" dirty="0"/>
              <a:t>Current competitors in the marketplace do not address the issue as effectively or comprehensively as we can</a:t>
            </a:r>
          </a:p>
          <a:p>
            <a:pPr marL="742950" lvl="1" indent="-285750">
              <a:buFont typeface="Arial" panose="020B0604020202020204" pitchFamily="34" charset="0"/>
              <a:buChar char="•"/>
            </a:pPr>
            <a:r>
              <a:rPr lang="en-US" sz="1900" dirty="0">
                <a:solidFill>
                  <a:schemeClr val="tx1"/>
                </a:solidFill>
              </a:rPr>
              <a:t>Ex- Reality Defender utilizes a 100% AI/ML model approach to identify deepfakes.  This limits use case applications and provides barriers for evidentiary use.  In addition, the technology, at the base level is consistently behind the potential exploit curve.</a:t>
            </a:r>
          </a:p>
          <a:p>
            <a:pPr marL="285750" indent="-285750">
              <a:buFont typeface="Arial" panose="020B0604020202020204" pitchFamily="34" charset="0"/>
              <a:buChar char="•"/>
            </a:pPr>
            <a:r>
              <a:rPr lang="en-US" sz="1900" dirty="0"/>
              <a:t>Previous (non-AI/ML based) attempts to address the problem were time consuming, limited, and/or utilized self-obsolescing technology</a:t>
            </a:r>
          </a:p>
          <a:p>
            <a:pPr marL="285750" indent="-285750">
              <a:buFont typeface="Arial" panose="020B0604020202020204" pitchFamily="34" charset="0"/>
              <a:buChar char="•"/>
            </a:pPr>
            <a:r>
              <a:rPr lang="en-US" sz="1900" dirty="0"/>
              <a:t>Our Patent Pending process is not subject to these limitations</a:t>
            </a:r>
          </a:p>
          <a:p>
            <a:pPr marL="285750" indent="-285750">
              <a:buFont typeface="Arial" panose="020B0604020202020204" pitchFamily="34" charset="0"/>
              <a:buChar char="•"/>
            </a:pPr>
            <a:endParaRPr lang="en-US" sz="1900" dirty="0"/>
          </a:p>
          <a:p>
            <a:pPr marL="285750" indent="-285750">
              <a:buFont typeface="Arial" panose="020B0604020202020204" pitchFamily="34" charset="0"/>
              <a:buChar char="•"/>
            </a:pPr>
            <a:endParaRPr lang="en-US" sz="1800" dirty="0"/>
          </a:p>
        </p:txBody>
      </p:sp>
      <p:sp>
        <p:nvSpPr>
          <p:cNvPr id="4" name="Date Placeholder 3">
            <a:extLst>
              <a:ext uri="{FF2B5EF4-FFF2-40B4-BE49-F238E27FC236}">
                <a16:creationId xmlns:a16="http://schemas.microsoft.com/office/drawing/2014/main" id="{A87F7F58-5201-B38F-BCDA-B4223AC46DEF}"/>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2625A923-7377-D472-1283-981E9BAA4CD0}"/>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1FDE76A7-3340-A15E-2274-C981B9D821DA}"/>
              </a:ext>
            </a:extLst>
          </p:cNvPr>
          <p:cNvSpPr>
            <a:spLocks noGrp="1"/>
          </p:cNvSpPr>
          <p:nvPr>
            <p:ph type="sldNum" sz="quarter" idx="12"/>
          </p:nvPr>
        </p:nvSpPr>
        <p:spPr/>
        <p:txBody>
          <a:bodyPr/>
          <a:lstStyle/>
          <a:p>
            <a:fld id="{B5CEABB6-07DC-46E8-9B57-56EC44A396E5}" type="slidenum">
              <a:rPr lang="en-US" smtClean="0"/>
              <a:t>30</a:t>
            </a:fld>
            <a:endParaRPr lang="en-US" dirty="0"/>
          </a:p>
        </p:txBody>
      </p:sp>
    </p:spTree>
    <p:extLst>
      <p:ext uri="{BB962C8B-B14F-4D97-AF65-F5344CB8AC3E}">
        <p14:creationId xmlns:p14="http://schemas.microsoft.com/office/powerpoint/2010/main" val="69325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E27F-5118-B858-D584-A9B76FF7983D}"/>
              </a:ext>
            </a:extLst>
          </p:cNvPr>
          <p:cNvSpPr>
            <a:spLocks noGrp="1"/>
          </p:cNvSpPr>
          <p:nvPr>
            <p:ph type="title"/>
          </p:nvPr>
        </p:nvSpPr>
        <p:spPr>
          <a:xfrm>
            <a:off x="1381531" y="1517873"/>
            <a:ext cx="5111750" cy="1204912"/>
          </a:xfrm>
        </p:spPr>
        <p:txBody>
          <a:bodyPr>
            <a:noAutofit/>
          </a:bodyPr>
          <a:lstStyle/>
          <a:p>
            <a:r>
              <a:rPr lang="en-US" dirty="0"/>
              <a:t>Why Now?</a:t>
            </a:r>
            <a:br>
              <a:rPr lang="en-US" dirty="0"/>
            </a:br>
            <a:br>
              <a:rPr lang="en-US" dirty="0"/>
            </a:br>
            <a:r>
              <a:rPr lang="en-US" dirty="0"/>
              <a:t>Potential Impact</a:t>
            </a:r>
          </a:p>
        </p:txBody>
      </p:sp>
      <p:sp>
        <p:nvSpPr>
          <p:cNvPr id="4" name="Date Placeholder 3">
            <a:extLst>
              <a:ext uri="{FF2B5EF4-FFF2-40B4-BE49-F238E27FC236}">
                <a16:creationId xmlns:a16="http://schemas.microsoft.com/office/drawing/2014/main" id="{97792B2D-9812-8EAD-A0D4-92A1D2DDB91E}"/>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2ABCCC1F-19C3-CC0B-2A85-3891B0063BAA}"/>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5360E89D-76DF-60DA-610C-C43DDE7A1F5D}"/>
              </a:ext>
            </a:extLst>
          </p:cNvPr>
          <p:cNvSpPr>
            <a:spLocks noGrp="1"/>
          </p:cNvSpPr>
          <p:nvPr>
            <p:ph type="sldNum" sz="quarter" idx="12"/>
          </p:nvPr>
        </p:nvSpPr>
        <p:spPr/>
        <p:txBody>
          <a:bodyPr/>
          <a:lstStyle/>
          <a:p>
            <a:fld id="{B5CEABB6-07DC-46E8-9B57-56EC44A396E5}" type="slidenum">
              <a:rPr lang="en-US" smtClean="0"/>
              <a:t>31</a:t>
            </a:fld>
            <a:endParaRPr lang="en-US" dirty="0"/>
          </a:p>
        </p:txBody>
      </p:sp>
      <p:pic>
        <p:nvPicPr>
          <p:cNvPr id="8" name="Picture 7" descr="A group of people walking&#10;&#10;Description automatically generated with medium confidence">
            <a:extLst>
              <a:ext uri="{FF2B5EF4-FFF2-40B4-BE49-F238E27FC236}">
                <a16:creationId xmlns:a16="http://schemas.microsoft.com/office/drawing/2014/main" id="{F9027C66-5906-FD6C-FE41-ED4AC47C75AD}"/>
              </a:ext>
            </a:extLst>
          </p:cNvPr>
          <p:cNvPicPr>
            <a:picLocks noChangeAspect="1"/>
          </p:cNvPicPr>
          <p:nvPr/>
        </p:nvPicPr>
        <p:blipFill>
          <a:blip r:embed="rId2"/>
          <a:stretch>
            <a:fillRect/>
          </a:stretch>
        </p:blipFill>
        <p:spPr>
          <a:xfrm>
            <a:off x="5825018" y="372618"/>
            <a:ext cx="6027942" cy="3528366"/>
          </a:xfrm>
          <a:prstGeom prst="rect">
            <a:avLst/>
          </a:prstGeom>
        </p:spPr>
      </p:pic>
      <p:pic>
        <p:nvPicPr>
          <p:cNvPr id="7" name="Picture 6" descr="A person in a white dress&#10;&#10;Description automatically generated with low confidence">
            <a:extLst>
              <a:ext uri="{FF2B5EF4-FFF2-40B4-BE49-F238E27FC236}">
                <a16:creationId xmlns:a16="http://schemas.microsoft.com/office/drawing/2014/main" id="{AFDA9D5B-9F6B-98BD-25C8-E213DF9B3B75}"/>
              </a:ext>
            </a:extLst>
          </p:cNvPr>
          <p:cNvPicPr>
            <a:picLocks noChangeAspect="1"/>
          </p:cNvPicPr>
          <p:nvPr/>
        </p:nvPicPr>
        <p:blipFill>
          <a:blip r:embed="rId3"/>
          <a:stretch>
            <a:fillRect/>
          </a:stretch>
        </p:blipFill>
        <p:spPr>
          <a:xfrm>
            <a:off x="771194" y="2755185"/>
            <a:ext cx="4933950" cy="3714560"/>
          </a:xfrm>
          <a:prstGeom prst="rect">
            <a:avLst/>
          </a:prstGeom>
        </p:spPr>
      </p:pic>
      <p:pic>
        <p:nvPicPr>
          <p:cNvPr id="11" name="Picture 10" descr="A picture containing text, library, person, book&#10;&#10;Description automatically generated">
            <a:extLst>
              <a:ext uri="{FF2B5EF4-FFF2-40B4-BE49-F238E27FC236}">
                <a16:creationId xmlns:a16="http://schemas.microsoft.com/office/drawing/2014/main" id="{9D6A1D79-F409-1403-6C70-D37B4CC0525F}"/>
              </a:ext>
            </a:extLst>
          </p:cNvPr>
          <p:cNvPicPr>
            <a:picLocks noChangeAspect="1"/>
          </p:cNvPicPr>
          <p:nvPr/>
        </p:nvPicPr>
        <p:blipFill>
          <a:blip r:embed="rId4"/>
          <a:stretch>
            <a:fillRect/>
          </a:stretch>
        </p:blipFill>
        <p:spPr>
          <a:xfrm>
            <a:off x="6915982" y="624348"/>
            <a:ext cx="3894487" cy="5845397"/>
          </a:xfrm>
          <a:prstGeom prst="rect">
            <a:avLst/>
          </a:prstGeom>
        </p:spPr>
      </p:pic>
    </p:spTree>
    <p:extLst>
      <p:ext uri="{BB962C8B-B14F-4D97-AF65-F5344CB8AC3E}">
        <p14:creationId xmlns:p14="http://schemas.microsoft.com/office/powerpoint/2010/main" val="269739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FFAF-A389-C802-11FB-48F8E8C5F53E}"/>
              </a:ext>
            </a:extLst>
          </p:cNvPr>
          <p:cNvSpPr>
            <a:spLocks noGrp="1"/>
          </p:cNvSpPr>
          <p:nvPr>
            <p:ph type="title"/>
          </p:nvPr>
        </p:nvSpPr>
        <p:spPr>
          <a:xfrm>
            <a:off x="5920169" y="1152771"/>
            <a:ext cx="5431971" cy="582073"/>
          </a:xfrm>
        </p:spPr>
        <p:txBody>
          <a:bodyPr>
            <a:normAutofit fontScale="90000"/>
          </a:bodyPr>
          <a:lstStyle/>
          <a:p>
            <a:r>
              <a:rPr lang="en-US" dirty="0"/>
              <a:t>Market Dimension Examples</a:t>
            </a:r>
          </a:p>
        </p:txBody>
      </p:sp>
      <p:sp>
        <p:nvSpPr>
          <p:cNvPr id="3" name="Text Placeholder 2">
            <a:extLst>
              <a:ext uri="{FF2B5EF4-FFF2-40B4-BE49-F238E27FC236}">
                <a16:creationId xmlns:a16="http://schemas.microsoft.com/office/drawing/2014/main" id="{2D155B2F-A2B4-243A-6625-83A3ECC8B26D}"/>
              </a:ext>
            </a:extLst>
          </p:cNvPr>
          <p:cNvSpPr>
            <a:spLocks noGrp="1"/>
          </p:cNvSpPr>
          <p:nvPr>
            <p:ph type="body" sz="quarter" idx="13"/>
          </p:nvPr>
        </p:nvSpPr>
        <p:spPr>
          <a:xfrm>
            <a:off x="5918936" y="1755976"/>
            <a:ext cx="5433204" cy="365125"/>
          </a:xfrm>
        </p:spPr>
        <p:txBody>
          <a:bodyPr>
            <a:normAutofit lnSpcReduction="10000"/>
          </a:bodyPr>
          <a:lstStyle/>
          <a:p>
            <a:r>
              <a:rPr lang="en-US" dirty="0"/>
              <a:t>Insurance</a:t>
            </a:r>
          </a:p>
        </p:txBody>
      </p:sp>
      <p:sp>
        <p:nvSpPr>
          <p:cNvPr id="4" name="Text Placeholder 3">
            <a:extLst>
              <a:ext uri="{FF2B5EF4-FFF2-40B4-BE49-F238E27FC236}">
                <a16:creationId xmlns:a16="http://schemas.microsoft.com/office/drawing/2014/main" id="{AF145B1C-E170-7407-B9B9-47F6FEA0AE20}"/>
              </a:ext>
            </a:extLst>
          </p:cNvPr>
          <p:cNvSpPr>
            <a:spLocks noGrp="1"/>
          </p:cNvSpPr>
          <p:nvPr>
            <p:ph type="body" sz="quarter" idx="15"/>
          </p:nvPr>
        </p:nvSpPr>
        <p:spPr>
          <a:xfrm>
            <a:off x="5918936" y="2058619"/>
            <a:ext cx="5431971" cy="678199"/>
          </a:xfrm>
        </p:spPr>
        <p:txBody>
          <a:bodyPr>
            <a:normAutofit/>
          </a:bodyPr>
          <a:lstStyle/>
          <a:p>
            <a:r>
              <a:rPr lang="en-US" sz="1300" dirty="0"/>
              <a:t>Fraud Detection Market CAGR: 24.2% -&gt; 2031 - $3.3B in 2021</a:t>
            </a:r>
          </a:p>
          <a:p>
            <a:r>
              <a:rPr lang="en-US" sz="1300" dirty="0"/>
              <a:t>Solution Segment CAGR: 27.8% -&gt; 2031</a:t>
            </a:r>
          </a:p>
        </p:txBody>
      </p:sp>
      <p:sp>
        <p:nvSpPr>
          <p:cNvPr id="5" name="Text Placeholder 4">
            <a:extLst>
              <a:ext uri="{FF2B5EF4-FFF2-40B4-BE49-F238E27FC236}">
                <a16:creationId xmlns:a16="http://schemas.microsoft.com/office/drawing/2014/main" id="{FCDA0744-2379-265F-4C32-85C1D1ED7A89}"/>
              </a:ext>
            </a:extLst>
          </p:cNvPr>
          <p:cNvSpPr>
            <a:spLocks noGrp="1"/>
          </p:cNvSpPr>
          <p:nvPr>
            <p:ph type="body" sz="quarter" idx="23"/>
          </p:nvPr>
        </p:nvSpPr>
        <p:spPr>
          <a:xfrm>
            <a:off x="5918936" y="2731106"/>
            <a:ext cx="5433204" cy="365125"/>
          </a:xfrm>
        </p:spPr>
        <p:txBody>
          <a:bodyPr>
            <a:normAutofit lnSpcReduction="10000"/>
          </a:bodyPr>
          <a:lstStyle/>
          <a:p>
            <a:r>
              <a:rPr lang="en-US" dirty="0"/>
              <a:t>Social Media</a:t>
            </a:r>
          </a:p>
        </p:txBody>
      </p:sp>
      <p:sp>
        <p:nvSpPr>
          <p:cNvPr id="6" name="Text Placeholder 5">
            <a:extLst>
              <a:ext uri="{FF2B5EF4-FFF2-40B4-BE49-F238E27FC236}">
                <a16:creationId xmlns:a16="http://schemas.microsoft.com/office/drawing/2014/main" id="{1E60F610-46B7-B667-2CEC-413929913363}"/>
              </a:ext>
            </a:extLst>
          </p:cNvPr>
          <p:cNvSpPr>
            <a:spLocks noGrp="1"/>
          </p:cNvSpPr>
          <p:nvPr>
            <p:ph type="body" sz="quarter" idx="24"/>
          </p:nvPr>
        </p:nvSpPr>
        <p:spPr>
          <a:xfrm>
            <a:off x="5906602" y="3021047"/>
            <a:ext cx="5431971" cy="888244"/>
          </a:xfrm>
        </p:spPr>
        <p:txBody>
          <a:bodyPr>
            <a:noAutofit/>
          </a:bodyPr>
          <a:lstStyle/>
          <a:p>
            <a:r>
              <a:rPr lang="en-US" sz="1300" dirty="0"/>
              <a:t>Content Creation CAGR: 14.5% -&gt; 2032 - $5.7B in 2022</a:t>
            </a:r>
          </a:p>
          <a:p>
            <a:r>
              <a:rPr lang="en-US" sz="1300" dirty="0"/>
              <a:t>Automatic Content Recognition CAGR: 17.4% -&gt; 2026 – $1.59B in 2020</a:t>
            </a:r>
          </a:p>
          <a:p>
            <a:r>
              <a:rPr lang="en-US" sz="1300" dirty="0"/>
              <a:t>Media Management CAGR: 24.3% -&gt; 2028</a:t>
            </a:r>
          </a:p>
        </p:txBody>
      </p:sp>
      <p:sp>
        <p:nvSpPr>
          <p:cNvPr id="7" name="Text Placeholder 6">
            <a:extLst>
              <a:ext uri="{FF2B5EF4-FFF2-40B4-BE49-F238E27FC236}">
                <a16:creationId xmlns:a16="http://schemas.microsoft.com/office/drawing/2014/main" id="{34A5F77A-F7FD-AD50-0C1D-7FD05EC5045C}"/>
              </a:ext>
            </a:extLst>
          </p:cNvPr>
          <p:cNvSpPr>
            <a:spLocks noGrp="1"/>
          </p:cNvSpPr>
          <p:nvPr>
            <p:ph type="body" sz="quarter" idx="25"/>
          </p:nvPr>
        </p:nvSpPr>
        <p:spPr>
          <a:xfrm>
            <a:off x="5905369" y="4016669"/>
            <a:ext cx="5433204" cy="365125"/>
          </a:xfrm>
        </p:spPr>
        <p:txBody>
          <a:bodyPr>
            <a:normAutofit lnSpcReduction="10000"/>
          </a:bodyPr>
          <a:lstStyle/>
          <a:p>
            <a:r>
              <a:rPr lang="en-US" dirty="0"/>
              <a:t>Legal</a:t>
            </a:r>
          </a:p>
        </p:txBody>
      </p:sp>
      <p:sp>
        <p:nvSpPr>
          <p:cNvPr id="8" name="Text Placeholder 7">
            <a:extLst>
              <a:ext uri="{FF2B5EF4-FFF2-40B4-BE49-F238E27FC236}">
                <a16:creationId xmlns:a16="http://schemas.microsoft.com/office/drawing/2014/main" id="{7C71A83B-C5D1-D359-A706-2B2F57F57024}"/>
              </a:ext>
            </a:extLst>
          </p:cNvPr>
          <p:cNvSpPr>
            <a:spLocks noGrp="1"/>
          </p:cNvSpPr>
          <p:nvPr>
            <p:ph type="body" sz="quarter" idx="26"/>
          </p:nvPr>
        </p:nvSpPr>
        <p:spPr>
          <a:xfrm>
            <a:off x="5906602" y="4324318"/>
            <a:ext cx="5431971" cy="557950"/>
          </a:xfrm>
        </p:spPr>
        <p:txBody>
          <a:bodyPr>
            <a:noAutofit/>
          </a:bodyPr>
          <a:lstStyle/>
          <a:p>
            <a:r>
              <a:rPr lang="en-US" sz="1300" dirty="0"/>
              <a:t>Legal Services CAGR: 5.3% -&gt; 2030 - $901.8B in 2021</a:t>
            </a:r>
          </a:p>
          <a:p>
            <a:r>
              <a:rPr lang="en-US" sz="1300" dirty="0"/>
              <a:t>Legal Case </a:t>
            </a:r>
            <a:r>
              <a:rPr lang="en-US" sz="1300" dirty="0" err="1"/>
              <a:t>Mgmt</a:t>
            </a:r>
            <a:r>
              <a:rPr lang="en-US" sz="1300" dirty="0"/>
              <a:t> Software CAGR: 12.4% -&gt; 2028 - $786M in 2021</a:t>
            </a:r>
          </a:p>
        </p:txBody>
      </p:sp>
      <p:sp>
        <p:nvSpPr>
          <p:cNvPr id="9" name="Date Placeholder 8">
            <a:extLst>
              <a:ext uri="{FF2B5EF4-FFF2-40B4-BE49-F238E27FC236}">
                <a16:creationId xmlns:a16="http://schemas.microsoft.com/office/drawing/2014/main" id="{682E940C-236D-8D62-62F8-5F6E4E76E923}"/>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5C64DE55-D6C8-568A-D7EE-5355C1C615EC}"/>
              </a:ext>
            </a:extLst>
          </p:cNvPr>
          <p:cNvSpPr>
            <a:spLocks noGrp="1"/>
          </p:cNvSpPr>
          <p:nvPr>
            <p:ph type="ftr" sz="quarter" idx="2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353FE25C-C831-BE8D-B49D-432829F2EDAF}"/>
              </a:ext>
            </a:extLst>
          </p:cNvPr>
          <p:cNvSpPr>
            <a:spLocks noGrp="1"/>
          </p:cNvSpPr>
          <p:nvPr>
            <p:ph type="sldNum" sz="quarter" idx="22"/>
          </p:nvPr>
        </p:nvSpPr>
        <p:spPr/>
        <p:txBody>
          <a:bodyPr/>
          <a:lstStyle/>
          <a:p>
            <a:fld id="{B5CEABB6-07DC-46E8-9B57-56EC44A396E5}" type="slidenum">
              <a:rPr lang="en-US" smtClean="0"/>
              <a:pPr/>
              <a:t>32</a:t>
            </a:fld>
            <a:endParaRPr lang="en-US" dirty="0"/>
          </a:p>
        </p:txBody>
      </p:sp>
      <p:sp>
        <p:nvSpPr>
          <p:cNvPr id="12" name="Text Placeholder 6">
            <a:extLst>
              <a:ext uri="{FF2B5EF4-FFF2-40B4-BE49-F238E27FC236}">
                <a16:creationId xmlns:a16="http://schemas.microsoft.com/office/drawing/2014/main" id="{E140FE93-175B-9452-994E-A6D5B6E4D646}"/>
              </a:ext>
            </a:extLst>
          </p:cNvPr>
          <p:cNvSpPr txBox="1">
            <a:spLocks/>
          </p:cNvSpPr>
          <p:nvPr/>
        </p:nvSpPr>
        <p:spPr>
          <a:xfrm>
            <a:off x="5918936" y="4997624"/>
            <a:ext cx="5433204" cy="3651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Biometric Access Control</a:t>
            </a:r>
          </a:p>
        </p:txBody>
      </p:sp>
      <p:sp>
        <p:nvSpPr>
          <p:cNvPr id="13" name="Text Placeholder 7">
            <a:extLst>
              <a:ext uri="{FF2B5EF4-FFF2-40B4-BE49-F238E27FC236}">
                <a16:creationId xmlns:a16="http://schemas.microsoft.com/office/drawing/2014/main" id="{0DE68717-48D7-889B-D7EC-7BC0B5923528}"/>
              </a:ext>
            </a:extLst>
          </p:cNvPr>
          <p:cNvSpPr txBox="1">
            <a:spLocks/>
          </p:cNvSpPr>
          <p:nvPr/>
        </p:nvSpPr>
        <p:spPr>
          <a:xfrm>
            <a:off x="5905369" y="5342349"/>
            <a:ext cx="5431971" cy="55795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Biometric Systems Market CAGR: 13.4% -&gt; 2030 – $39.95B in 2021</a:t>
            </a:r>
          </a:p>
          <a:p>
            <a:r>
              <a:rPr lang="en-US" sz="1700" dirty="0"/>
              <a:t>Biometrics Market CAGR: 15.2% -&gt; 2026 - $27.09B in 2020</a:t>
            </a:r>
          </a:p>
          <a:p>
            <a:endParaRPr lang="en-US" dirty="0"/>
          </a:p>
        </p:txBody>
      </p:sp>
    </p:spTree>
    <p:extLst>
      <p:ext uri="{BB962C8B-B14F-4D97-AF65-F5344CB8AC3E}">
        <p14:creationId xmlns:p14="http://schemas.microsoft.com/office/powerpoint/2010/main" val="223175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fade">
                                      <p:cBhvr>
                                        <p:cTn id="3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EA7A-306A-D0E6-F1CD-4C045D7CD6CB}"/>
              </a:ext>
            </a:extLst>
          </p:cNvPr>
          <p:cNvSpPr>
            <a:spLocks noGrp="1"/>
          </p:cNvSpPr>
          <p:nvPr>
            <p:ph type="title"/>
          </p:nvPr>
        </p:nvSpPr>
        <p:spPr>
          <a:xfrm>
            <a:off x="5920169" y="1152772"/>
            <a:ext cx="5431971" cy="451742"/>
          </a:xfrm>
        </p:spPr>
        <p:txBody>
          <a:bodyPr>
            <a:noAutofit/>
          </a:bodyPr>
          <a:lstStyle/>
          <a:p>
            <a:r>
              <a:rPr lang="en-US" dirty="0"/>
              <a:t>return strategies</a:t>
            </a:r>
          </a:p>
        </p:txBody>
      </p:sp>
      <p:sp>
        <p:nvSpPr>
          <p:cNvPr id="9" name="Date Placeholder 8">
            <a:extLst>
              <a:ext uri="{FF2B5EF4-FFF2-40B4-BE49-F238E27FC236}">
                <a16:creationId xmlns:a16="http://schemas.microsoft.com/office/drawing/2014/main" id="{6FE89639-BF17-3C25-84CF-2871FA976FB4}"/>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7E696118-8586-25B8-12C2-B442C45FD260}"/>
              </a:ext>
            </a:extLst>
          </p:cNvPr>
          <p:cNvSpPr>
            <a:spLocks noGrp="1"/>
          </p:cNvSpPr>
          <p:nvPr>
            <p:ph type="ftr" sz="quarter" idx="21"/>
          </p:nvPr>
        </p:nvSpPr>
        <p:spPr/>
        <p:txBody>
          <a:bodyPr/>
          <a:lstStyle/>
          <a:p>
            <a:r>
              <a:rPr lang="en-US" dirty="0"/>
              <a:t>Pitch Deck</a:t>
            </a:r>
          </a:p>
        </p:txBody>
      </p:sp>
      <p:sp>
        <p:nvSpPr>
          <p:cNvPr id="11" name="Slide Number Placeholder 10">
            <a:extLst>
              <a:ext uri="{FF2B5EF4-FFF2-40B4-BE49-F238E27FC236}">
                <a16:creationId xmlns:a16="http://schemas.microsoft.com/office/drawing/2014/main" id="{A421BF53-D3B9-0545-D136-A7188561536C}"/>
              </a:ext>
            </a:extLst>
          </p:cNvPr>
          <p:cNvSpPr>
            <a:spLocks noGrp="1"/>
          </p:cNvSpPr>
          <p:nvPr>
            <p:ph type="sldNum" sz="quarter" idx="22"/>
          </p:nvPr>
        </p:nvSpPr>
        <p:spPr/>
        <p:txBody>
          <a:bodyPr/>
          <a:lstStyle/>
          <a:p>
            <a:fld id="{B5CEABB6-07DC-46E8-9B57-56EC44A396E5}" type="slidenum">
              <a:rPr lang="en-US" smtClean="0"/>
              <a:pPr/>
              <a:t>33</a:t>
            </a:fld>
            <a:endParaRPr lang="en-US" dirty="0"/>
          </a:p>
        </p:txBody>
      </p:sp>
      <p:sp>
        <p:nvSpPr>
          <p:cNvPr id="12" name="TextBox 11">
            <a:extLst>
              <a:ext uri="{FF2B5EF4-FFF2-40B4-BE49-F238E27FC236}">
                <a16:creationId xmlns:a16="http://schemas.microsoft.com/office/drawing/2014/main" id="{23E748A3-73E1-2821-64A3-547EE4E794EF}"/>
              </a:ext>
            </a:extLst>
          </p:cNvPr>
          <p:cNvSpPr txBox="1"/>
          <p:nvPr/>
        </p:nvSpPr>
        <p:spPr>
          <a:xfrm>
            <a:off x="5193102" y="2001328"/>
            <a:ext cx="6430286"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t>B2B – </a:t>
            </a:r>
            <a:r>
              <a:rPr lang="en-US" dirty="0"/>
              <a:t>e.g., Twitter uses our SaaS offering to place a blue checkmark on images in their content</a:t>
            </a:r>
          </a:p>
          <a:p>
            <a:pPr marL="285750" indent="-285750">
              <a:buFont typeface="Arial" panose="020B0604020202020204" pitchFamily="34" charset="0"/>
              <a:buChar char="•"/>
            </a:pPr>
            <a:r>
              <a:rPr lang="en-US" b="1" dirty="0"/>
              <a:t>Licensing</a:t>
            </a:r>
            <a:r>
              <a:rPr lang="en-US" dirty="0"/>
              <a:t> - e.g., the United States government pays a license fee each time they use our technology to validate an image</a:t>
            </a:r>
          </a:p>
          <a:p>
            <a:pPr marL="285750" indent="-285750">
              <a:buFont typeface="Arial" panose="020B0604020202020204" pitchFamily="34" charset="0"/>
              <a:buChar char="•"/>
            </a:pPr>
            <a:r>
              <a:rPr lang="en-US" b="1" dirty="0"/>
              <a:t>B2C – </a:t>
            </a:r>
            <a:r>
              <a:rPr lang="en-US" dirty="0"/>
              <a:t>Individuals use the SaaS offering to establish trust in images they’re working with</a:t>
            </a:r>
          </a:p>
          <a:p>
            <a:pPr marL="285750" indent="-285750">
              <a:buFont typeface="Arial" panose="020B0604020202020204" pitchFamily="34" charset="0"/>
              <a:buChar char="•"/>
            </a:pPr>
            <a:r>
              <a:rPr lang="en-US" b="1" dirty="0"/>
              <a:t>Acquisition event</a:t>
            </a:r>
            <a:r>
              <a:rPr lang="en-US" dirty="0"/>
              <a:t> - e.g., Apple acquires our technology and uses it to add trust to their images</a:t>
            </a:r>
          </a:p>
          <a:p>
            <a:pPr marL="285750" indent="-285750">
              <a:buFont typeface="Arial" panose="020B0604020202020204" pitchFamily="34" charset="0"/>
              <a:buChar char="•"/>
            </a:pPr>
            <a:endParaRPr lang="en-US" dirty="0"/>
          </a:p>
          <a:p>
            <a:r>
              <a:rPr lang="en-US" dirty="0"/>
              <a:t>Example: </a:t>
            </a:r>
          </a:p>
          <a:p>
            <a:pPr marL="285750" indent="-285750">
              <a:buFont typeface="Arial" panose="020B0604020202020204" pitchFamily="34" charset="0"/>
              <a:buChar char="•"/>
            </a:pPr>
            <a:r>
              <a:rPr lang="en-US" dirty="0"/>
              <a:t>350M+ images uploaded to Facebook daily</a:t>
            </a:r>
          </a:p>
          <a:p>
            <a:pPr marL="285750" indent="-285750">
              <a:buFont typeface="Arial" panose="020B0604020202020204" pitchFamily="34" charset="0"/>
              <a:buChar char="•"/>
            </a:pPr>
            <a:r>
              <a:rPr lang="en-US" dirty="0"/>
              <a:t>Assume our verification process is utilized for 1% of the images @ $.01 each</a:t>
            </a:r>
          </a:p>
          <a:p>
            <a:pPr marL="285750" indent="-285750">
              <a:buFont typeface="Arial" panose="020B0604020202020204" pitchFamily="34" charset="0"/>
              <a:buChar char="•"/>
            </a:pPr>
            <a:r>
              <a:rPr lang="en-US" dirty="0"/>
              <a:t>$12.8M in annual revenue</a:t>
            </a:r>
          </a:p>
          <a:p>
            <a:pPr marL="285750" indent="-285750">
              <a:buFont typeface="Arial" panose="020B0604020202020204" pitchFamily="34" charset="0"/>
              <a:buChar char="•"/>
            </a:pPr>
            <a:endParaRPr lang="en-US" dirty="0"/>
          </a:p>
          <a:p>
            <a:endParaRPr lang="en-US" b="1" dirty="0"/>
          </a:p>
        </p:txBody>
      </p:sp>
    </p:spTree>
    <p:extLst>
      <p:ext uri="{BB962C8B-B14F-4D97-AF65-F5344CB8AC3E}">
        <p14:creationId xmlns:p14="http://schemas.microsoft.com/office/powerpoint/2010/main" val="33528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fade">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500"/>
                                        <p:tgtEl>
                                          <p:spTgt spid="1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fade">
                                      <p:cBhvr>
                                        <p:cTn id="4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495F-D3C9-AA4A-5109-66CEF0F5203F}"/>
              </a:ext>
            </a:extLst>
          </p:cNvPr>
          <p:cNvSpPr>
            <a:spLocks noGrp="1"/>
          </p:cNvSpPr>
          <p:nvPr>
            <p:ph type="title"/>
          </p:nvPr>
        </p:nvSpPr>
        <p:spPr/>
        <p:txBody>
          <a:bodyPr>
            <a:normAutofit/>
          </a:bodyPr>
          <a:lstStyle/>
          <a:p>
            <a:r>
              <a:rPr lang="en-US" dirty="0"/>
              <a:t>Return Strategies</a:t>
            </a:r>
          </a:p>
        </p:txBody>
      </p:sp>
      <p:sp>
        <p:nvSpPr>
          <p:cNvPr id="4" name="Text Placeholder 3">
            <a:extLst>
              <a:ext uri="{FF2B5EF4-FFF2-40B4-BE49-F238E27FC236}">
                <a16:creationId xmlns:a16="http://schemas.microsoft.com/office/drawing/2014/main" id="{059C4AD4-38D2-56B4-567F-005F8F1C496E}"/>
              </a:ext>
            </a:extLst>
          </p:cNvPr>
          <p:cNvSpPr>
            <a:spLocks noGrp="1"/>
          </p:cNvSpPr>
          <p:nvPr>
            <p:ph type="body" sz="quarter" idx="15"/>
          </p:nvPr>
        </p:nvSpPr>
        <p:spPr>
          <a:xfrm>
            <a:off x="5921828" y="1692613"/>
            <a:ext cx="5431971" cy="2549954"/>
          </a:xfrm>
        </p:spPr>
        <p:txBody>
          <a:bodyPr>
            <a:normAutofit/>
          </a:bodyPr>
          <a:lstStyle/>
          <a:p>
            <a:r>
              <a:rPr lang="en-US" sz="1800" dirty="0"/>
              <a:t>Actual market impact is almost incalculable at this point due to the novel nature of the technology</a:t>
            </a:r>
          </a:p>
          <a:p>
            <a:pPr marL="285750" indent="-285750">
              <a:buFont typeface="Arial" panose="020B0604020202020204" pitchFamily="34" charset="0"/>
              <a:buChar char="•"/>
            </a:pPr>
            <a:r>
              <a:rPr lang="en-US" sz="1800" dirty="0"/>
              <a:t>Our solution could democratize the difficult and expensive field of image and video forensics</a:t>
            </a:r>
          </a:p>
          <a:p>
            <a:pPr marL="285750" indent="-285750">
              <a:buFont typeface="Arial" panose="020B0604020202020204" pitchFamily="34" charset="0"/>
              <a:buChar char="•"/>
            </a:pPr>
            <a:r>
              <a:rPr lang="en-US" sz="1800" dirty="0"/>
              <a:t>A simple click of the mouse</a:t>
            </a:r>
          </a:p>
          <a:p>
            <a:pPr marL="285750" indent="-285750">
              <a:buFont typeface="Arial" panose="020B0604020202020204" pitchFamily="34" charset="0"/>
              <a:buChar char="•"/>
            </a:pPr>
            <a:r>
              <a:rPr lang="en-US" sz="1800" dirty="0"/>
              <a:t>Automated analysis at time of intake</a:t>
            </a:r>
          </a:p>
          <a:p>
            <a:endParaRPr lang="en-US" dirty="0"/>
          </a:p>
        </p:txBody>
      </p:sp>
      <p:sp>
        <p:nvSpPr>
          <p:cNvPr id="5" name="Text Placeholder 4">
            <a:extLst>
              <a:ext uri="{FF2B5EF4-FFF2-40B4-BE49-F238E27FC236}">
                <a16:creationId xmlns:a16="http://schemas.microsoft.com/office/drawing/2014/main" id="{5EE9AA37-CDC6-B0F3-B5D1-03AAF15A0E16}"/>
              </a:ext>
            </a:extLst>
          </p:cNvPr>
          <p:cNvSpPr>
            <a:spLocks noGrp="1"/>
          </p:cNvSpPr>
          <p:nvPr>
            <p:ph type="body" sz="quarter" idx="23"/>
          </p:nvPr>
        </p:nvSpPr>
        <p:spPr>
          <a:xfrm>
            <a:off x="5919680" y="4420137"/>
            <a:ext cx="5433204" cy="365125"/>
          </a:xfrm>
        </p:spPr>
        <p:txBody>
          <a:bodyPr>
            <a:noAutofit/>
          </a:bodyPr>
          <a:lstStyle/>
          <a:p>
            <a:r>
              <a:rPr lang="en-US" sz="2400" dirty="0"/>
              <a:t>Consider Aluminum</a:t>
            </a:r>
          </a:p>
        </p:txBody>
      </p:sp>
      <p:sp>
        <p:nvSpPr>
          <p:cNvPr id="6" name="Text Placeholder 5">
            <a:extLst>
              <a:ext uri="{FF2B5EF4-FFF2-40B4-BE49-F238E27FC236}">
                <a16:creationId xmlns:a16="http://schemas.microsoft.com/office/drawing/2014/main" id="{783CC964-B2CC-B0AE-30CB-336F92B3E9B3}"/>
              </a:ext>
            </a:extLst>
          </p:cNvPr>
          <p:cNvSpPr>
            <a:spLocks noGrp="1"/>
          </p:cNvSpPr>
          <p:nvPr>
            <p:ph type="body" sz="quarter" idx="24"/>
          </p:nvPr>
        </p:nvSpPr>
        <p:spPr>
          <a:xfrm>
            <a:off x="5919680" y="4785262"/>
            <a:ext cx="5431971" cy="1028393"/>
          </a:xfrm>
        </p:spPr>
        <p:txBody>
          <a:bodyPr>
            <a:normAutofit/>
          </a:bodyPr>
          <a:lstStyle/>
          <a:p>
            <a:pPr marL="285750" indent="-285750">
              <a:buFont typeface="Arial" panose="020B0604020202020204" pitchFamily="34" charset="0"/>
              <a:buChar char="•"/>
            </a:pPr>
            <a:r>
              <a:rPr lang="en-US" sz="1800" dirty="0"/>
              <a:t>Once was considered a precious metal</a:t>
            </a:r>
          </a:p>
          <a:p>
            <a:pPr marL="285750" indent="-285750">
              <a:buFont typeface="Arial" panose="020B0604020202020204" pitchFamily="34" charset="0"/>
              <a:buChar char="•"/>
            </a:pPr>
            <a:r>
              <a:rPr lang="en-US" sz="1800" dirty="0"/>
              <a:t>Now products like aluminum cans are ubiquitous</a:t>
            </a:r>
          </a:p>
        </p:txBody>
      </p:sp>
      <p:sp>
        <p:nvSpPr>
          <p:cNvPr id="9" name="Date Placeholder 8">
            <a:extLst>
              <a:ext uri="{FF2B5EF4-FFF2-40B4-BE49-F238E27FC236}">
                <a16:creationId xmlns:a16="http://schemas.microsoft.com/office/drawing/2014/main" id="{7AFA8CCE-A8E4-9BD6-C2B2-97557DDC8DCA}"/>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66E1BF8B-0F2E-762F-3ED8-1CEE401D8E35}"/>
              </a:ext>
            </a:extLst>
          </p:cNvPr>
          <p:cNvSpPr>
            <a:spLocks noGrp="1"/>
          </p:cNvSpPr>
          <p:nvPr>
            <p:ph type="ftr" sz="quarter" idx="2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6C9AB40F-9E43-4EF5-A2EC-1E08DBF0589F}"/>
              </a:ext>
            </a:extLst>
          </p:cNvPr>
          <p:cNvSpPr>
            <a:spLocks noGrp="1"/>
          </p:cNvSpPr>
          <p:nvPr>
            <p:ph type="sldNum" sz="quarter" idx="22"/>
          </p:nvPr>
        </p:nvSpPr>
        <p:spPr/>
        <p:txBody>
          <a:bodyPr/>
          <a:lstStyle/>
          <a:p>
            <a:fld id="{B5CEABB6-07DC-46E8-9B57-56EC44A396E5}" type="slidenum">
              <a:rPr lang="en-US" smtClean="0"/>
              <a:pPr/>
              <a:t>34</a:t>
            </a:fld>
            <a:endParaRPr lang="en-US" dirty="0"/>
          </a:p>
        </p:txBody>
      </p:sp>
    </p:spTree>
    <p:extLst>
      <p:ext uri="{BB962C8B-B14F-4D97-AF65-F5344CB8AC3E}">
        <p14:creationId xmlns:p14="http://schemas.microsoft.com/office/powerpoint/2010/main" val="19678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3DBD-D7EC-8660-89E7-B5975E4ACDB0}"/>
              </a:ext>
            </a:extLst>
          </p:cNvPr>
          <p:cNvSpPr>
            <a:spLocks noGrp="1"/>
          </p:cNvSpPr>
          <p:nvPr>
            <p:ph type="ctrTitle"/>
          </p:nvPr>
        </p:nvSpPr>
        <p:spPr>
          <a:xfrm>
            <a:off x="6694141" y="1102776"/>
            <a:ext cx="4179570" cy="1060486"/>
          </a:xfrm>
        </p:spPr>
        <p:txBody>
          <a:bodyPr/>
          <a:lstStyle/>
          <a:p>
            <a:r>
              <a:rPr lang="en-US" sz="2800" dirty="0"/>
              <a:t>What we bring to the table- Traction</a:t>
            </a:r>
          </a:p>
        </p:txBody>
      </p:sp>
      <p:sp>
        <p:nvSpPr>
          <p:cNvPr id="3" name="TextBox 2">
            <a:extLst>
              <a:ext uri="{FF2B5EF4-FFF2-40B4-BE49-F238E27FC236}">
                <a16:creationId xmlns:a16="http://schemas.microsoft.com/office/drawing/2014/main" id="{70B1A287-A4D9-199F-3959-D2698843C053}"/>
              </a:ext>
            </a:extLst>
          </p:cNvPr>
          <p:cNvSpPr txBox="1"/>
          <p:nvPr/>
        </p:nvSpPr>
        <p:spPr>
          <a:xfrm>
            <a:off x="6694141" y="2197160"/>
            <a:ext cx="4377930" cy="4524315"/>
          </a:xfrm>
          <a:prstGeom prst="rect">
            <a:avLst/>
          </a:prstGeom>
          <a:noFill/>
        </p:spPr>
        <p:txBody>
          <a:bodyPr wrap="square" rtlCol="0">
            <a:spAutoFit/>
          </a:bodyPr>
          <a:lstStyle/>
          <a:p>
            <a:pPr marL="342900" lvl="0" indent="-342900">
              <a:buFont typeface="+mj-lt"/>
              <a:buAutoNum type="arabicPeriod"/>
            </a:pPr>
            <a:r>
              <a:rPr lang="en-US" dirty="0">
                <a:solidFill>
                  <a:schemeClr val="bg1"/>
                </a:solidFill>
              </a:rPr>
              <a:t>Revolutionary Patent Pending Technology</a:t>
            </a:r>
          </a:p>
          <a:p>
            <a:pPr marL="342900" lvl="0" indent="-342900">
              <a:buFont typeface="+mj-lt"/>
              <a:buAutoNum type="arabicPeriod"/>
            </a:pPr>
            <a:endParaRPr lang="en-US" dirty="0">
              <a:solidFill>
                <a:schemeClr val="bg1"/>
              </a:solidFill>
            </a:endParaRPr>
          </a:p>
          <a:p>
            <a:pPr marL="342900" lvl="0" indent="-342900">
              <a:buFont typeface="+mj-lt"/>
              <a:buAutoNum type="arabicPeriod"/>
            </a:pPr>
            <a:r>
              <a:rPr lang="en-US" dirty="0">
                <a:solidFill>
                  <a:schemeClr val="bg1"/>
                </a:solidFill>
              </a:rPr>
              <a:t>Assembled The Right Team</a:t>
            </a:r>
          </a:p>
          <a:p>
            <a:pPr marL="800100" lvl="1" indent="-342900">
              <a:buFont typeface="Arial" panose="020B0604020202020204" pitchFamily="34" charset="0"/>
              <a:buChar char="•"/>
            </a:pPr>
            <a:r>
              <a:rPr lang="en-US" dirty="0">
                <a:solidFill>
                  <a:schemeClr val="bg1"/>
                </a:solidFill>
              </a:rPr>
              <a:t>World class experts</a:t>
            </a:r>
          </a:p>
          <a:p>
            <a:pPr marL="800100" lvl="1" indent="-342900">
              <a:buFont typeface="Arial" panose="020B0604020202020204" pitchFamily="34" charset="0"/>
              <a:buChar char="•"/>
            </a:pPr>
            <a:r>
              <a:rPr lang="en-US" dirty="0">
                <a:solidFill>
                  <a:schemeClr val="bg1"/>
                </a:solidFill>
              </a:rPr>
              <a:t>Long term relationships and track record for collaboration</a:t>
            </a:r>
          </a:p>
          <a:p>
            <a:pPr marL="800100" lvl="1" indent="-342900">
              <a:buFont typeface="Arial" panose="020B0604020202020204" pitchFamily="34" charset="0"/>
              <a:buChar char="•"/>
            </a:pPr>
            <a:r>
              <a:rPr lang="en-US" dirty="0">
                <a:solidFill>
                  <a:schemeClr val="bg1"/>
                </a:solidFill>
              </a:rPr>
              <a:t>Dedicated with demonstrated ability to work as a team and  achieve objectives</a:t>
            </a:r>
          </a:p>
          <a:p>
            <a:pPr marL="800100" lvl="1" indent="-342900">
              <a:buFont typeface="Arial" panose="020B0604020202020204" pitchFamily="34" charset="0"/>
              <a:buChar char="•"/>
            </a:pPr>
            <a:endParaRPr lang="en-US" dirty="0">
              <a:solidFill>
                <a:schemeClr val="bg1"/>
              </a:solidFill>
            </a:endParaRPr>
          </a:p>
          <a:p>
            <a:pPr marL="342900" indent="-342900">
              <a:buFont typeface="+mj-lt"/>
              <a:buAutoNum type="arabicPeriod"/>
            </a:pPr>
            <a:r>
              <a:rPr lang="en-US" dirty="0">
                <a:solidFill>
                  <a:schemeClr val="bg1"/>
                </a:solidFill>
              </a:rPr>
              <a:t>Capability</a:t>
            </a:r>
          </a:p>
          <a:p>
            <a:pPr marL="800100" lvl="1" indent="-342900">
              <a:buFont typeface="Arial" panose="020B0604020202020204" pitchFamily="34" charset="0"/>
              <a:buChar char="•"/>
            </a:pPr>
            <a:r>
              <a:rPr lang="en-US" dirty="0">
                <a:solidFill>
                  <a:schemeClr val="bg1"/>
                </a:solidFill>
              </a:rPr>
              <a:t>Current state technology is effective for a majority of images on the market</a:t>
            </a:r>
          </a:p>
          <a:p>
            <a:pPr marL="342900" lvl="0" indent="-342900">
              <a:buFont typeface="+mj-lt"/>
              <a:buAutoNum type="arabicPeriod"/>
            </a:pPr>
            <a:endParaRPr lang="en-US" dirty="0">
              <a:solidFill>
                <a:schemeClr val="bg1"/>
              </a:solidFill>
            </a:endParaRPr>
          </a:p>
        </p:txBody>
      </p:sp>
      <p:sp>
        <p:nvSpPr>
          <p:cNvPr id="6" name="Date Placeholder 8">
            <a:extLst>
              <a:ext uri="{FF2B5EF4-FFF2-40B4-BE49-F238E27FC236}">
                <a16:creationId xmlns:a16="http://schemas.microsoft.com/office/drawing/2014/main" id="{AD0FD389-FE10-F917-893A-A7E1CFC1ABFE}"/>
              </a:ext>
            </a:extLst>
          </p:cNvPr>
          <p:cNvSpPr txBox="1">
            <a:spLocks/>
          </p:cNvSpPr>
          <p:nvPr/>
        </p:nvSpPr>
        <p:spPr>
          <a:xfrm>
            <a:off x="5919680" y="6519672"/>
            <a:ext cx="947516" cy="2018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2022</a:t>
            </a:r>
          </a:p>
        </p:txBody>
      </p:sp>
      <p:sp>
        <p:nvSpPr>
          <p:cNvPr id="7" name="Footer Placeholder 9">
            <a:extLst>
              <a:ext uri="{FF2B5EF4-FFF2-40B4-BE49-F238E27FC236}">
                <a16:creationId xmlns:a16="http://schemas.microsoft.com/office/drawing/2014/main" id="{66C7732C-FB5A-6171-BECC-DDDCAD727895}"/>
              </a:ext>
            </a:extLst>
          </p:cNvPr>
          <p:cNvSpPr txBox="1">
            <a:spLocks/>
          </p:cNvSpPr>
          <p:nvPr/>
        </p:nvSpPr>
        <p:spPr>
          <a:xfrm>
            <a:off x="7161955" y="6519672"/>
            <a:ext cx="3243942" cy="2018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Pitch Deck</a:t>
            </a:r>
          </a:p>
        </p:txBody>
      </p:sp>
      <p:sp>
        <p:nvSpPr>
          <p:cNvPr id="8" name="Slide Number Placeholder 10">
            <a:extLst>
              <a:ext uri="{FF2B5EF4-FFF2-40B4-BE49-F238E27FC236}">
                <a16:creationId xmlns:a16="http://schemas.microsoft.com/office/drawing/2014/main" id="{60008D79-2158-ED2C-9536-6CBB5B625450}"/>
              </a:ext>
            </a:extLst>
          </p:cNvPr>
          <p:cNvSpPr txBox="1">
            <a:spLocks/>
          </p:cNvSpPr>
          <p:nvPr/>
        </p:nvSpPr>
        <p:spPr>
          <a:xfrm>
            <a:off x="10700656" y="6519672"/>
            <a:ext cx="653143" cy="2018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35</a:t>
            </a:r>
          </a:p>
        </p:txBody>
      </p:sp>
    </p:spTree>
    <p:extLst>
      <p:ext uri="{BB962C8B-B14F-4D97-AF65-F5344CB8AC3E}">
        <p14:creationId xmlns:p14="http://schemas.microsoft.com/office/powerpoint/2010/main" val="342060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3DBD-D7EC-8660-89E7-B5975E4ACDB0}"/>
              </a:ext>
            </a:extLst>
          </p:cNvPr>
          <p:cNvSpPr>
            <a:spLocks noGrp="1"/>
          </p:cNvSpPr>
          <p:nvPr>
            <p:ph type="ctrTitle"/>
          </p:nvPr>
        </p:nvSpPr>
        <p:spPr>
          <a:xfrm>
            <a:off x="6698052" y="1665462"/>
            <a:ext cx="4179570" cy="1060486"/>
          </a:xfrm>
        </p:spPr>
        <p:txBody>
          <a:bodyPr/>
          <a:lstStyle/>
          <a:p>
            <a:r>
              <a:rPr lang="en-US" sz="2800" dirty="0"/>
              <a:t>Why we need money</a:t>
            </a:r>
          </a:p>
        </p:txBody>
      </p:sp>
      <p:sp>
        <p:nvSpPr>
          <p:cNvPr id="3" name="TextBox 2">
            <a:extLst>
              <a:ext uri="{FF2B5EF4-FFF2-40B4-BE49-F238E27FC236}">
                <a16:creationId xmlns:a16="http://schemas.microsoft.com/office/drawing/2014/main" id="{70B1A287-A4D9-199F-3959-D2698843C053}"/>
              </a:ext>
            </a:extLst>
          </p:cNvPr>
          <p:cNvSpPr txBox="1"/>
          <p:nvPr/>
        </p:nvSpPr>
        <p:spPr>
          <a:xfrm>
            <a:off x="6698052" y="2580333"/>
            <a:ext cx="4377930" cy="3416320"/>
          </a:xfrm>
          <a:prstGeom prst="rect">
            <a:avLst/>
          </a:prstGeom>
          <a:noFill/>
        </p:spPr>
        <p:txBody>
          <a:bodyPr wrap="square" rtlCol="0">
            <a:spAutoFit/>
          </a:bodyPr>
          <a:lstStyle/>
          <a:p>
            <a:pPr marL="342900" lvl="0" indent="-342900">
              <a:buFont typeface="+mj-lt"/>
              <a:buAutoNum type="arabicPeriod"/>
            </a:pPr>
            <a:r>
              <a:rPr lang="en-US" dirty="0">
                <a:solidFill>
                  <a:schemeClr val="bg1"/>
                </a:solidFill>
              </a:rPr>
              <a:t>To refine our machine learning (AI) models to aid analysis and expand use case functionality for edge cases</a:t>
            </a:r>
          </a:p>
          <a:p>
            <a:pPr marL="342900" lvl="0" indent="-342900">
              <a:buFont typeface="+mj-lt"/>
              <a:buAutoNum type="arabicPeriod"/>
            </a:pPr>
            <a:endParaRPr lang="en-US" dirty="0">
              <a:solidFill>
                <a:schemeClr val="bg1"/>
              </a:solidFill>
            </a:endParaRPr>
          </a:p>
          <a:p>
            <a:pPr marL="342900" lvl="0" indent="-342900">
              <a:buFont typeface="+mj-lt"/>
              <a:buAutoNum type="arabicPeriod"/>
            </a:pPr>
            <a:r>
              <a:rPr lang="en-US" dirty="0">
                <a:solidFill>
                  <a:schemeClr val="bg1"/>
                </a:solidFill>
              </a:rPr>
              <a:t>To sharpen our analysis with a deeper understanding of the behavior of the data</a:t>
            </a:r>
          </a:p>
          <a:p>
            <a:pPr marL="342900" lvl="0" indent="-342900">
              <a:buFont typeface="+mj-lt"/>
              <a:buAutoNum type="arabicPeriod"/>
            </a:pPr>
            <a:endParaRPr lang="en-US" dirty="0">
              <a:solidFill>
                <a:schemeClr val="bg1"/>
              </a:solidFill>
            </a:endParaRPr>
          </a:p>
          <a:p>
            <a:pPr marL="342900" lvl="0" indent="-342900">
              <a:buFont typeface="+mj-lt"/>
              <a:buAutoNum type="arabicPeriod"/>
            </a:pPr>
            <a:r>
              <a:rPr lang="en-US" dirty="0">
                <a:solidFill>
                  <a:schemeClr val="bg1"/>
                </a:solidFill>
              </a:rPr>
              <a:t>To produce market ready product</a:t>
            </a:r>
          </a:p>
          <a:p>
            <a:pPr marL="342900" lvl="0" indent="-342900">
              <a:buFont typeface="+mj-lt"/>
              <a:buAutoNum type="arabicPeriod"/>
            </a:pPr>
            <a:endParaRPr lang="en-US" dirty="0">
              <a:solidFill>
                <a:schemeClr val="bg1"/>
              </a:solidFill>
            </a:endParaRPr>
          </a:p>
          <a:p>
            <a:pPr marL="342900" lvl="0" indent="-342900">
              <a:buFont typeface="+mj-lt"/>
              <a:buAutoNum type="arabicPeriod"/>
            </a:pPr>
            <a:r>
              <a:rPr lang="en-US" dirty="0">
                <a:solidFill>
                  <a:schemeClr val="bg1"/>
                </a:solidFill>
              </a:rPr>
              <a:t>To evaluate and create distribution channels</a:t>
            </a:r>
          </a:p>
        </p:txBody>
      </p:sp>
      <p:sp>
        <p:nvSpPr>
          <p:cNvPr id="4" name="Date Placeholder 8">
            <a:extLst>
              <a:ext uri="{FF2B5EF4-FFF2-40B4-BE49-F238E27FC236}">
                <a16:creationId xmlns:a16="http://schemas.microsoft.com/office/drawing/2014/main" id="{1296EEDE-2064-5578-0352-84C436F51EE1}"/>
              </a:ext>
            </a:extLst>
          </p:cNvPr>
          <p:cNvSpPr txBox="1">
            <a:spLocks/>
          </p:cNvSpPr>
          <p:nvPr/>
        </p:nvSpPr>
        <p:spPr>
          <a:xfrm>
            <a:off x="5919680" y="6519672"/>
            <a:ext cx="947516" cy="2018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2022</a:t>
            </a:r>
          </a:p>
        </p:txBody>
      </p:sp>
      <p:sp>
        <p:nvSpPr>
          <p:cNvPr id="5" name="Footer Placeholder 9">
            <a:extLst>
              <a:ext uri="{FF2B5EF4-FFF2-40B4-BE49-F238E27FC236}">
                <a16:creationId xmlns:a16="http://schemas.microsoft.com/office/drawing/2014/main" id="{8C3E1886-277F-4BA3-57E3-25D89FBBD06E}"/>
              </a:ext>
            </a:extLst>
          </p:cNvPr>
          <p:cNvSpPr txBox="1">
            <a:spLocks/>
          </p:cNvSpPr>
          <p:nvPr/>
        </p:nvSpPr>
        <p:spPr>
          <a:xfrm>
            <a:off x="7161955" y="6519672"/>
            <a:ext cx="3243942" cy="2018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Pitch Deck</a:t>
            </a:r>
          </a:p>
        </p:txBody>
      </p:sp>
      <p:sp>
        <p:nvSpPr>
          <p:cNvPr id="6" name="Slide Number Placeholder 10">
            <a:extLst>
              <a:ext uri="{FF2B5EF4-FFF2-40B4-BE49-F238E27FC236}">
                <a16:creationId xmlns:a16="http://schemas.microsoft.com/office/drawing/2014/main" id="{42E47448-0850-1D3B-754F-8E2BE94B0573}"/>
              </a:ext>
            </a:extLst>
          </p:cNvPr>
          <p:cNvSpPr txBox="1">
            <a:spLocks/>
          </p:cNvSpPr>
          <p:nvPr/>
        </p:nvSpPr>
        <p:spPr>
          <a:xfrm>
            <a:off x="10700656" y="6519672"/>
            <a:ext cx="653143" cy="2018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en-US" sz="900" smtClean="0">
                <a:solidFill>
                  <a:schemeClr val="bg1"/>
                </a:solidFill>
              </a:rPr>
              <a:pPr/>
              <a:t>36</a:t>
            </a:fld>
            <a:endParaRPr lang="en-US" sz="900" dirty="0">
              <a:solidFill>
                <a:schemeClr val="bg1"/>
              </a:solidFill>
            </a:endParaRPr>
          </a:p>
        </p:txBody>
      </p:sp>
    </p:spTree>
    <p:extLst>
      <p:ext uri="{BB962C8B-B14F-4D97-AF65-F5344CB8AC3E}">
        <p14:creationId xmlns:p14="http://schemas.microsoft.com/office/powerpoint/2010/main" val="8294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900B-8F60-D07F-A0CD-32757B04491D}"/>
              </a:ext>
            </a:extLst>
          </p:cNvPr>
          <p:cNvSpPr>
            <a:spLocks noGrp="1"/>
          </p:cNvSpPr>
          <p:nvPr>
            <p:ph type="title"/>
          </p:nvPr>
        </p:nvSpPr>
        <p:spPr/>
        <p:txBody>
          <a:bodyPr>
            <a:normAutofit/>
          </a:bodyPr>
          <a:lstStyle/>
          <a:p>
            <a:pPr algn="ctr"/>
            <a:r>
              <a:rPr lang="en-US" dirty="0"/>
              <a:t>Year One – Digital Images</a:t>
            </a:r>
          </a:p>
        </p:txBody>
      </p:sp>
      <p:sp>
        <p:nvSpPr>
          <p:cNvPr id="3" name="Text Placeholder 2">
            <a:extLst>
              <a:ext uri="{FF2B5EF4-FFF2-40B4-BE49-F238E27FC236}">
                <a16:creationId xmlns:a16="http://schemas.microsoft.com/office/drawing/2014/main" id="{C3FDA7CF-F5F2-FAF2-ED78-88EAA9F50500}"/>
              </a:ext>
            </a:extLst>
          </p:cNvPr>
          <p:cNvSpPr>
            <a:spLocks noGrp="1"/>
          </p:cNvSpPr>
          <p:nvPr>
            <p:ph type="body" sz="quarter" idx="13"/>
          </p:nvPr>
        </p:nvSpPr>
        <p:spPr/>
        <p:txBody>
          <a:bodyPr>
            <a:normAutofit lnSpcReduction="10000"/>
          </a:bodyPr>
          <a:lstStyle/>
          <a:p>
            <a:r>
              <a:rPr lang="en-US" dirty="0"/>
              <a:t>Develop and refine technology</a:t>
            </a:r>
          </a:p>
        </p:txBody>
      </p:sp>
      <p:sp>
        <p:nvSpPr>
          <p:cNvPr id="4" name="Text Placeholder 3">
            <a:extLst>
              <a:ext uri="{FF2B5EF4-FFF2-40B4-BE49-F238E27FC236}">
                <a16:creationId xmlns:a16="http://schemas.microsoft.com/office/drawing/2014/main" id="{6079C33B-CD4F-CCA5-3FD2-5A6265CDF4D9}"/>
              </a:ext>
            </a:extLst>
          </p:cNvPr>
          <p:cNvSpPr>
            <a:spLocks noGrp="1"/>
          </p:cNvSpPr>
          <p:nvPr>
            <p:ph type="body" sz="quarter" idx="15"/>
          </p:nvPr>
        </p:nvSpPr>
        <p:spPr/>
        <p:txBody>
          <a:bodyPr>
            <a:normAutofit/>
          </a:bodyPr>
          <a:lstStyle/>
          <a:p>
            <a:r>
              <a:rPr lang="en-US" dirty="0"/>
              <a:t>Complete the next phase of development to refine the technology and tune it for the selected use cases</a:t>
            </a:r>
          </a:p>
        </p:txBody>
      </p:sp>
      <p:sp>
        <p:nvSpPr>
          <p:cNvPr id="5" name="Text Placeholder 4">
            <a:extLst>
              <a:ext uri="{FF2B5EF4-FFF2-40B4-BE49-F238E27FC236}">
                <a16:creationId xmlns:a16="http://schemas.microsoft.com/office/drawing/2014/main" id="{4DE46D9B-CBAC-711D-C683-1D3DB820139C}"/>
              </a:ext>
            </a:extLst>
          </p:cNvPr>
          <p:cNvSpPr>
            <a:spLocks noGrp="1"/>
          </p:cNvSpPr>
          <p:nvPr>
            <p:ph type="body" sz="quarter" idx="23"/>
          </p:nvPr>
        </p:nvSpPr>
        <p:spPr/>
        <p:txBody>
          <a:bodyPr>
            <a:normAutofit lnSpcReduction="10000"/>
          </a:bodyPr>
          <a:lstStyle/>
          <a:p>
            <a:r>
              <a:rPr lang="en-US" dirty="0"/>
              <a:t>Complete marketable Products</a:t>
            </a:r>
          </a:p>
        </p:txBody>
      </p:sp>
      <p:sp>
        <p:nvSpPr>
          <p:cNvPr id="6" name="Text Placeholder 5">
            <a:extLst>
              <a:ext uri="{FF2B5EF4-FFF2-40B4-BE49-F238E27FC236}">
                <a16:creationId xmlns:a16="http://schemas.microsoft.com/office/drawing/2014/main" id="{11065FE4-39B0-3258-DE0A-E4DE11002432}"/>
              </a:ext>
            </a:extLst>
          </p:cNvPr>
          <p:cNvSpPr>
            <a:spLocks noGrp="1"/>
          </p:cNvSpPr>
          <p:nvPr>
            <p:ph type="body" sz="quarter" idx="24"/>
          </p:nvPr>
        </p:nvSpPr>
        <p:spPr/>
        <p:txBody>
          <a:bodyPr/>
          <a:lstStyle/>
          <a:p>
            <a:r>
              <a:rPr lang="en-US" dirty="0"/>
              <a:t>Complete application refinement and produce marketable products for launch</a:t>
            </a:r>
          </a:p>
        </p:txBody>
      </p:sp>
      <p:sp>
        <p:nvSpPr>
          <p:cNvPr id="7" name="Text Placeholder 6">
            <a:extLst>
              <a:ext uri="{FF2B5EF4-FFF2-40B4-BE49-F238E27FC236}">
                <a16:creationId xmlns:a16="http://schemas.microsoft.com/office/drawing/2014/main" id="{FDC87429-E1A1-F900-6763-844BB7B28088}"/>
              </a:ext>
            </a:extLst>
          </p:cNvPr>
          <p:cNvSpPr>
            <a:spLocks noGrp="1"/>
          </p:cNvSpPr>
          <p:nvPr>
            <p:ph type="body" sz="quarter" idx="25"/>
          </p:nvPr>
        </p:nvSpPr>
        <p:spPr/>
        <p:txBody>
          <a:bodyPr>
            <a:normAutofit lnSpcReduction="10000"/>
          </a:bodyPr>
          <a:lstStyle/>
          <a:p>
            <a:r>
              <a:rPr lang="en-US" dirty="0"/>
              <a:t>Establish Delivery mechanisms</a:t>
            </a:r>
          </a:p>
        </p:txBody>
      </p:sp>
      <p:sp>
        <p:nvSpPr>
          <p:cNvPr id="8" name="Text Placeholder 7">
            <a:extLst>
              <a:ext uri="{FF2B5EF4-FFF2-40B4-BE49-F238E27FC236}">
                <a16:creationId xmlns:a16="http://schemas.microsoft.com/office/drawing/2014/main" id="{F07D77FA-A731-D3FC-A5A5-D74C57A32117}"/>
              </a:ext>
            </a:extLst>
          </p:cNvPr>
          <p:cNvSpPr>
            <a:spLocks noGrp="1"/>
          </p:cNvSpPr>
          <p:nvPr>
            <p:ph type="body" sz="quarter" idx="26"/>
          </p:nvPr>
        </p:nvSpPr>
        <p:spPr/>
        <p:txBody>
          <a:bodyPr/>
          <a:lstStyle/>
          <a:p>
            <a:r>
              <a:rPr lang="en-US" dirty="0"/>
              <a:t>Prepare technological backbone supporting the various delivery mechanisms sought by the end consumers</a:t>
            </a:r>
          </a:p>
        </p:txBody>
      </p:sp>
      <p:sp>
        <p:nvSpPr>
          <p:cNvPr id="9" name="Date Placeholder 8">
            <a:extLst>
              <a:ext uri="{FF2B5EF4-FFF2-40B4-BE49-F238E27FC236}">
                <a16:creationId xmlns:a16="http://schemas.microsoft.com/office/drawing/2014/main" id="{B710D8D0-7420-9976-6216-E57E86985C7D}"/>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30CF6150-128A-8EE0-706F-B89CDC7925BD}"/>
              </a:ext>
            </a:extLst>
          </p:cNvPr>
          <p:cNvSpPr>
            <a:spLocks noGrp="1"/>
          </p:cNvSpPr>
          <p:nvPr>
            <p:ph type="ftr" sz="quarter" idx="2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0CF3035D-ED42-3BA8-5F9B-1A969861BE97}"/>
              </a:ext>
            </a:extLst>
          </p:cNvPr>
          <p:cNvSpPr>
            <a:spLocks noGrp="1"/>
          </p:cNvSpPr>
          <p:nvPr>
            <p:ph type="sldNum" sz="quarter" idx="22"/>
          </p:nvPr>
        </p:nvSpPr>
        <p:spPr/>
        <p:txBody>
          <a:bodyPr/>
          <a:lstStyle/>
          <a:p>
            <a:fld id="{B5CEABB6-07DC-46E8-9B57-56EC44A396E5}" type="slidenum">
              <a:rPr lang="en-US" smtClean="0"/>
              <a:pPr/>
              <a:t>37</a:t>
            </a:fld>
            <a:endParaRPr lang="en-US" dirty="0"/>
          </a:p>
        </p:txBody>
      </p:sp>
    </p:spTree>
    <p:extLst>
      <p:ext uri="{BB962C8B-B14F-4D97-AF65-F5344CB8AC3E}">
        <p14:creationId xmlns:p14="http://schemas.microsoft.com/office/powerpoint/2010/main" val="38844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2C45-B0D6-4123-EC16-9748435E105A}"/>
              </a:ext>
            </a:extLst>
          </p:cNvPr>
          <p:cNvSpPr>
            <a:spLocks noGrp="1"/>
          </p:cNvSpPr>
          <p:nvPr>
            <p:ph type="title"/>
          </p:nvPr>
        </p:nvSpPr>
        <p:spPr/>
        <p:txBody>
          <a:bodyPr>
            <a:normAutofit/>
          </a:bodyPr>
          <a:lstStyle/>
          <a:p>
            <a:pPr algn="ctr"/>
            <a:r>
              <a:rPr lang="en-US" dirty="0"/>
              <a:t>Year One – Breakdown</a:t>
            </a:r>
          </a:p>
        </p:txBody>
      </p:sp>
      <p:sp>
        <p:nvSpPr>
          <p:cNvPr id="3" name="Text Placeholder 2">
            <a:extLst>
              <a:ext uri="{FF2B5EF4-FFF2-40B4-BE49-F238E27FC236}">
                <a16:creationId xmlns:a16="http://schemas.microsoft.com/office/drawing/2014/main" id="{EC64EBCE-877C-8595-0424-638C8E52A29C}"/>
              </a:ext>
            </a:extLst>
          </p:cNvPr>
          <p:cNvSpPr>
            <a:spLocks noGrp="1"/>
          </p:cNvSpPr>
          <p:nvPr>
            <p:ph type="body" sz="quarter" idx="13"/>
          </p:nvPr>
        </p:nvSpPr>
        <p:spPr/>
        <p:txBody>
          <a:bodyPr>
            <a:normAutofit lnSpcReduction="10000"/>
          </a:bodyPr>
          <a:lstStyle/>
          <a:p>
            <a:r>
              <a:rPr lang="en-US" dirty="0"/>
              <a:t>Fully Develop AI Models</a:t>
            </a:r>
          </a:p>
        </p:txBody>
      </p:sp>
      <p:sp>
        <p:nvSpPr>
          <p:cNvPr id="4" name="Text Placeholder 3">
            <a:extLst>
              <a:ext uri="{FF2B5EF4-FFF2-40B4-BE49-F238E27FC236}">
                <a16:creationId xmlns:a16="http://schemas.microsoft.com/office/drawing/2014/main" id="{6DDEF758-1072-8FA8-FA03-632F3BDD7B68}"/>
              </a:ext>
            </a:extLst>
          </p:cNvPr>
          <p:cNvSpPr>
            <a:spLocks noGrp="1"/>
          </p:cNvSpPr>
          <p:nvPr>
            <p:ph type="body" sz="quarter" idx="15"/>
          </p:nvPr>
        </p:nvSpPr>
        <p:spPr/>
        <p:txBody>
          <a:bodyPr>
            <a:noAutofit/>
          </a:bodyPr>
          <a:lstStyle/>
          <a:p>
            <a:pPr marL="285750" indent="-285750">
              <a:buFont typeface="Arial" panose="020B0604020202020204" pitchFamily="34" charset="0"/>
              <a:buChar char="•"/>
            </a:pPr>
            <a:r>
              <a:rPr lang="en-US" dirty="0"/>
              <a:t>Hire AI/Machine Learning Engineer</a:t>
            </a:r>
          </a:p>
          <a:p>
            <a:pPr marL="285750" indent="-285750">
              <a:buFont typeface="Arial" panose="020B0604020202020204" pitchFamily="34" charset="0"/>
              <a:buChar char="•"/>
            </a:pPr>
            <a:r>
              <a:rPr lang="en-US" dirty="0"/>
              <a:t>Refine parameters and train models on sample data</a:t>
            </a:r>
          </a:p>
        </p:txBody>
      </p:sp>
      <p:sp>
        <p:nvSpPr>
          <p:cNvPr id="5" name="Text Placeholder 4">
            <a:extLst>
              <a:ext uri="{FF2B5EF4-FFF2-40B4-BE49-F238E27FC236}">
                <a16:creationId xmlns:a16="http://schemas.microsoft.com/office/drawing/2014/main" id="{B5A331A7-5B57-F2F4-A77B-FF97D465A1B1}"/>
              </a:ext>
            </a:extLst>
          </p:cNvPr>
          <p:cNvSpPr>
            <a:spLocks noGrp="1"/>
          </p:cNvSpPr>
          <p:nvPr>
            <p:ph type="body" sz="quarter" idx="23"/>
          </p:nvPr>
        </p:nvSpPr>
        <p:spPr/>
        <p:txBody>
          <a:bodyPr>
            <a:normAutofit lnSpcReduction="10000"/>
          </a:bodyPr>
          <a:lstStyle/>
          <a:p>
            <a:r>
              <a:rPr lang="en-US" dirty="0"/>
              <a:t>Refine Decision Engine</a:t>
            </a:r>
          </a:p>
        </p:txBody>
      </p:sp>
      <p:sp>
        <p:nvSpPr>
          <p:cNvPr id="6" name="Text Placeholder 5">
            <a:extLst>
              <a:ext uri="{FF2B5EF4-FFF2-40B4-BE49-F238E27FC236}">
                <a16:creationId xmlns:a16="http://schemas.microsoft.com/office/drawing/2014/main" id="{AB239F63-8131-9F38-FDB3-1F3A1CF589A1}"/>
              </a:ext>
            </a:extLst>
          </p:cNvPr>
          <p:cNvSpPr>
            <a:spLocks noGrp="1"/>
          </p:cNvSpPr>
          <p:nvPr>
            <p:ph type="body" sz="quarter" idx="24"/>
          </p:nvPr>
        </p:nvSpPr>
        <p:spPr/>
        <p:txBody>
          <a:bodyPr>
            <a:noAutofit/>
          </a:bodyPr>
          <a:lstStyle/>
          <a:p>
            <a:pPr marL="285750" indent="-285750">
              <a:buFont typeface="Arial" panose="020B0604020202020204" pitchFamily="34" charset="0"/>
              <a:buChar char="•"/>
            </a:pPr>
            <a:r>
              <a:rPr lang="en-US" dirty="0"/>
              <a:t>Incorporate decision engine into the code base</a:t>
            </a:r>
          </a:p>
          <a:p>
            <a:pPr marL="285750" indent="-285750">
              <a:buFont typeface="Arial" panose="020B0604020202020204" pitchFamily="34" charset="0"/>
              <a:buChar char="•"/>
            </a:pPr>
            <a:r>
              <a:rPr lang="en-US" dirty="0"/>
              <a:t>Integrate AI</a:t>
            </a:r>
          </a:p>
        </p:txBody>
      </p:sp>
      <p:sp>
        <p:nvSpPr>
          <p:cNvPr id="7" name="Text Placeholder 6">
            <a:extLst>
              <a:ext uri="{FF2B5EF4-FFF2-40B4-BE49-F238E27FC236}">
                <a16:creationId xmlns:a16="http://schemas.microsoft.com/office/drawing/2014/main" id="{07894825-3FD7-202C-824F-F233A12B997E}"/>
              </a:ext>
            </a:extLst>
          </p:cNvPr>
          <p:cNvSpPr>
            <a:spLocks noGrp="1"/>
          </p:cNvSpPr>
          <p:nvPr>
            <p:ph type="body" sz="quarter" idx="25"/>
          </p:nvPr>
        </p:nvSpPr>
        <p:spPr/>
        <p:txBody>
          <a:bodyPr>
            <a:normAutofit lnSpcReduction="10000"/>
          </a:bodyPr>
          <a:lstStyle/>
          <a:p>
            <a:r>
              <a:rPr lang="en-US" dirty="0"/>
              <a:t>Prepare final product for launch</a:t>
            </a:r>
          </a:p>
        </p:txBody>
      </p:sp>
      <p:sp>
        <p:nvSpPr>
          <p:cNvPr id="8" name="Text Placeholder 7">
            <a:extLst>
              <a:ext uri="{FF2B5EF4-FFF2-40B4-BE49-F238E27FC236}">
                <a16:creationId xmlns:a16="http://schemas.microsoft.com/office/drawing/2014/main" id="{375B4D30-195D-A874-615B-6D78602CEE90}"/>
              </a:ext>
            </a:extLst>
          </p:cNvPr>
          <p:cNvSpPr>
            <a:spLocks noGrp="1"/>
          </p:cNvSpPr>
          <p:nvPr>
            <p:ph type="body" sz="quarter" idx="26"/>
          </p:nvPr>
        </p:nvSpPr>
        <p:spPr>
          <a:xfrm>
            <a:off x="5921828" y="4998532"/>
            <a:ext cx="5431971" cy="1155380"/>
          </a:xfrm>
        </p:spPr>
        <p:txBody>
          <a:bodyPr>
            <a:normAutofit/>
          </a:bodyPr>
          <a:lstStyle/>
          <a:p>
            <a:pPr marL="285750" indent="-285750">
              <a:buFont typeface="Arial" panose="020B0604020202020204" pitchFamily="34" charset="0"/>
              <a:buChar char="•"/>
            </a:pPr>
            <a:r>
              <a:rPr lang="en-US" dirty="0"/>
              <a:t>Package application with UI/UX addressing selected market customer base</a:t>
            </a:r>
          </a:p>
          <a:p>
            <a:pPr marL="285750" indent="-285750">
              <a:buFont typeface="Arial" panose="020B0604020202020204" pitchFamily="34" charset="0"/>
              <a:buChar char="•"/>
            </a:pPr>
            <a:r>
              <a:rPr lang="en-US" dirty="0"/>
              <a:t>Create market/customer specific delivery backbone – Ensure scalability</a:t>
            </a:r>
          </a:p>
        </p:txBody>
      </p:sp>
      <p:sp>
        <p:nvSpPr>
          <p:cNvPr id="9" name="Date Placeholder 8">
            <a:extLst>
              <a:ext uri="{FF2B5EF4-FFF2-40B4-BE49-F238E27FC236}">
                <a16:creationId xmlns:a16="http://schemas.microsoft.com/office/drawing/2014/main" id="{60685C7F-346F-13DC-9535-7188408C10FE}"/>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AEE889B5-84D8-F8A9-316D-22E0BB25BD2F}"/>
              </a:ext>
            </a:extLst>
          </p:cNvPr>
          <p:cNvSpPr>
            <a:spLocks noGrp="1"/>
          </p:cNvSpPr>
          <p:nvPr>
            <p:ph type="ftr" sz="quarter" idx="2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8290AEB2-E5F4-7903-3D2C-8FA61038CC26}"/>
              </a:ext>
            </a:extLst>
          </p:cNvPr>
          <p:cNvSpPr>
            <a:spLocks noGrp="1"/>
          </p:cNvSpPr>
          <p:nvPr>
            <p:ph type="sldNum" sz="quarter" idx="22"/>
          </p:nvPr>
        </p:nvSpPr>
        <p:spPr/>
        <p:txBody>
          <a:bodyPr/>
          <a:lstStyle/>
          <a:p>
            <a:fld id="{B5CEABB6-07DC-46E8-9B57-56EC44A396E5}" type="slidenum">
              <a:rPr lang="en-US" smtClean="0"/>
              <a:pPr/>
              <a:t>38</a:t>
            </a:fld>
            <a:endParaRPr lang="en-US" dirty="0"/>
          </a:p>
        </p:txBody>
      </p:sp>
    </p:spTree>
    <p:extLst>
      <p:ext uri="{BB962C8B-B14F-4D97-AF65-F5344CB8AC3E}">
        <p14:creationId xmlns:p14="http://schemas.microsoft.com/office/powerpoint/2010/main" val="38273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3312-EA14-7608-A0D2-9D65F100280E}"/>
              </a:ext>
            </a:extLst>
          </p:cNvPr>
          <p:cNvSpPr>
            <a:spLocks noGrp="1"/>
          </p:cNvSpPr>
          <p:nvPr>
            <p:ph type="title"/>
          </p:nvPr>
        </p:nvSpPr>
        <p:spPr/>
        <p:txBody>
          <a:bodyPr/>
          <a:lstStyle/>
          <a:p>
            <a:pPr algn="ctr"/>
            <a:r>
              <a:rPr lang="en-US" dirty="0"/>
              <a:t>Year 2</a:t>
            </a:r>
          </a:p>
        </p:txBody>
      </p:sp>
      <p:sp>
        <p:nvSpPr>
          <p:cNvPr id="3" name="Text Placeholder 2">
            <a:extLst>
              <a:ext uri="{FF2B5EF4-FFF2-40B4-BE49-F238E27FC236}">
                <a16:creationId xmlns:a16="http://schemas.microsoft.com/office/drawing/2014/main" id="{86B85C08-D502-98F7-DA2E-F178EDBDF80A}"/>
              </a:ext>
            </a:extLst>
          </p:cNvPr>
          <p:cNvSpPr>
            <a:spLocks noGrp="1"/>
          </p:cNvSpPr>
          <p:nvPr>
            <p:ph type="body" sz="quarter" idx="13"/>
          </p:nvPr>
        </p:nvSpPr>
        <p:spPr/>
        <p:txBody>
          <a:bodyPr>
            <a:normAutofit lnSpcReduction="10000"/>
          </a:bodyPr>
          <a:lstStyle/>
          <a:p>
            <a:r>
              <a:rPr lang="en-US" dirty="0"/>
              <a:t>Market &amp; revenue growth</a:t>
            </a:r>
          </a:p>
        </p:txBody>
      </p:sp>
      <p:sp>
        <p:nvSpPr>
          <p:cNvPr id="4" name="Text Placeholder 3">
            <a:extLst>
              <a:ext uri="{FF2B5EF4-FFF2-40B4-BE49-F238E27FC236}">
                <a16:creationId xmlns:a16="http://schemas.microsoft.com/office/drawing/2014/main" id="{48C048BD-8FC5-943E-9792-E2C5FF8F2295}"/>
              </a:ext>
            </a:extLst>
          </p:cNvPr>
          <p:cNvSpPr>
            <a:spLocks noGrp="1"/>
          </p:cNvSpPr>
          <p:nvPr>
            <p:ph type="body" sz="quarter" idx="15"/>
          </p:nvPr>
        </p:nvSpPr>
        <p:spPr/>
        <p:txBody>
          <a:bodyPr>
            <a:normAutofit fontScale="92500" lnSpcReduction="20000"/>
          </a:bodyPr>
          <a:lstStyle/>
          <a:p>
            <a:pPr marL="285750" indent="-285750">
              <a:buFont typeface="Arial" panose="020B0604020202020204" pitchFamily="34" charset="0"/>
              <a:buChar char="•"/>
            </a:pPr>
            <a:r>
              <a:rPr lang="en-US" dirty="0"/>
              <a:t>Hire sales staff &amp; aggressively market product in selected use cases</a:t>
            </a:r>
          </a:p>
          <a:p>
            <a:pPr marL="285750" indent="-285750">
              <a:buFont typeface="Arial" panose="020B0604020202020204" pitchFamily="34" charset="0"/>
              <a:buChar char="•"/>
            </a:pPr>
            <a:r>
              <a:rPr lang="en-US" dirty="0"/>
              <a:t>Begin transition to a revenue-based model</a:t>
            </a:r>
          </a:p>
        </p:txBody>
      </p:sp>
      <p:sp>
        <p:nvSpPr>
          <p:cNvPr id="5" name="Text Placeholder 4">
            <a:extLst>
              <a:ext uri="{FF2B5EF4-FFF2-40B4-BE49-F238E27FC236}">
                <a16:creationId xmlns:a16="http://schemas.microsoft.com/office/drawing/2014/main" id="{CC3A39D3-2C66-C084-B343-C640D2BC7507}"/>
              </a:ext>
            </a:extLst>
          </p:cNvPr>
          <p:cNvSpPr>
            <a:spLocks noGrp="1"/>
          </p:cNvSpPr>
          <p:nvPr>
            <p:ph type="body" sz="quarter" idx="23"/>
          </p:nvPr>
        </p:nvSpPr>
        <p:spPr/>
        <p:txBody>
          <a:bodyPr>
            <a:normAutofit lnSpcReduction="10000"/>
          </a:bodyPr>
          <a:lstStyle/>
          <a:p>
            <a:r>
              <a:rPr lang="en-US" dirty="0"/>
              <a:t>Expand &amp; increase Product Launch</a:t>
            </a:r>
          </a:p>
        </p:txBody>
      </p:sp>
      <p:sp>
        <p:nvSpPr>
          <p:cNvPr id="6" name="Text Placeholder 5">
            <a:extLst>
              <a:ext uri="{FF2B5EF4-FFF2-40B4-BE49-F238E27FC236}">
                <a16:creationId xmlns:a16="http://schemas.microsoft.com/office/drawing/2014/main" id="{33D18252-6A7A-7786-C988-76F4DF392093}"/>
              </a:ext>
            </a:extLst>
          </p:cNvPr>
          <p:cNvSpPr>
            <a:spLocks noGrp="1"/>
          </p:cNvSpPr>
          <p:nvPr>
            <p:ph type="body" sz="quarter" idx="24"/>
          </p:nvPr>
        </p:nvSpPr>
        <p:spPr/>
        <p:txBody>
          <a:bodyPr>
            <a:normAutofit fontScale="92500" lnSpcReduction="20000"/>
          </a:bodyPr>
          <a:lstStyle/>
          <a:p>
            <a:pPr marL="285750" indent="-285750">
              <a:buFont typeface="Arial" panose="020B0604020202020204" pitchFamily="34" charset="0"/>
              <a:buChar char="•"/>
            </a:pPr>
            <a:r>
              <a:rPr lang="en-US" dirty="0"/>
              <a:t>Continue development to address new still image use case segments</a:t>
            </a:r>
          </a:p>
          <a:p>
            <a:pPr marL="285750" indent="-285750">
              <a:buFont typeface="Arial" panose="020B0604020202020204" pitchFamily="34" charset="0"/>
              <a:buChar char="•"/>
            </a:pPr>
            <a:r>
              <a:rPr lang="en-US" dirty="0"/>
              <a:t>Launch product for additional target markets</a:t>
            </a:r>
          </a:p>
          <a:p>
            <a:pPr marL="285750" indent="-285750">
              <a:buFont typeface="Arial" panose="020B0604020202020204" pitchFamily="34" charset="0"/>
              <a:buChar char="•"/>
            </a:pPr>
            <a:endParaRPr lang="en-US" dirty="0"/>
          </a:p>
        </p:txBody>
      </p:sp>
      <p:sp>
        <p:nvSpPr>
          <p:cNvPr id="9" name="Date Placeholder 8">
            <a:extLst>
              <a:ext uri="{FF2B5EF4-FFF2-40B4-BE49-F238E27FC236}">
                <a16:creationId xmlns:a16="http://schemas.microsoft.com/office/drawing/2014/main" id="{E2D29301-5AA2-DA1D-AF5B-EBB546D0D4F4}"/>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2418DCB0-4AC4-FBFF-A8DA-2C5662D3B53E}"/>
              </a:ext>
            </a:extLst>
          </p:cNvPr>
          <p:cNvSpPr>
            <a:spLocks noGrp="1"/>
          </p:cNvSpPr>
          <p:nvPr>
            <p:ph type="ftr" sz="quarter" idx="2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E1C80B5C-5D78-B9CE-0F95-30E534246289}"/>
              </a:ext>
            </a:extLst>
          </p:cNvPr>
          <p:cNvSpPr>
            <a:spLocks noGrp="1"/>
          </p:cNvSpPr>
          <p:nvPr>
            <p:ph type="sldNum" sz="quarter" idx="22"/>
          </p:nvPr>
        </p:nvSpPr>
        <p:spPr/>
        <p:txBody>
          <a:bodyPr/>
          <a:lstStyle/>
          <a:p>
            <a:fld id="{B5CEABB6-07DC-46E8-9B57-56EC44A396E5}" type="slidenum">
              <a:rPr lang="en-US" smtClean="0"/>
              <a:pPr/>
              <a:t>39</a:t>
            </a:fld>
            <a:endParaRPr lang="en-US" dirty="0"/>
          </a:p>
        </p:txBody>
      </p:sp>
      <p:sp>
        <p:nvSpPr>
          <p:cNvPr id="7" name="Text Placeholder 4">
            <a:extLst>
              <a:ext uri="{FF2B5EF4-FFF2-40B4-BE49-F238E27FC236}">
                <a16:creationId xmlns:a16="http://schemas.microsoft.com/office/drawing/2014/main" id="{D52590D2-E879-EE6E-7220-C483F863B294}"/>
              </a:ext>
            </a:extLst>
          </p:cNvPr>
          <p:cNvSpPr txBox="1">
            <a:spLocks/>
          </p:cNvSpPr>
          <p:nvPr/>
        </p:nvSpPr>
        <p:spPr>
          <a:xfrm>
            <a:off x="5918936" y="4669107"/>
            <a:ext cx="5433204" cy="3651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Bridging revenue opportunities</a:t>
            </a:r>
          </a:p>
        </p:txBody>
      </p:sp>
      <p:sp>
        <p:nvSpPr>
          <p:cNvPr id="8" name="Text Placeholder 5">
            <a:extLst>
              <a:ext uri="{FF2B5EF4-FFF2-40B4-BE49-F238E27FC236}">
                <a16:creationId xmlns:a16="http://schemas.microsoft.com/office/drawing/2014/main" id="{ED4F6BC8-297E-DD2D-EE39-488B820FC790}"/>
              </a:ext>
            </a:extLst>
          </p:cNvPr>
          <p:cNvSpPr txBox="1">
            <a:spLocks/>
          </p:cNvSpPr>
          <p:nvPr/>
        </p:nvSpPr>
        <p:spPr>
          <a:xfrm>
            <a:off x="5918510" y="4998531"/>
            <a:ext cx="5431971" cy="120110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Proven world class consultancy experience and customer base</a:t>
            </a:r>
          </a:p>
          <a:p>
            <a:pPr marL="285750" indent="-285750">
              <a:buFont typeface="Arial" panose="020B0604020202020204" pitchFamily="34" charset="0"/>
              <a:buChar char="•"/>
            </a:pPr>
            <a:r>
              <a:rPr lang="en-US" dirty="0"/>
              <a:t>Development and launch of a verified ecosystem</a:t>
            </a:r>
          </a:p>
          <a:p>
            <a:pPr marL="971550" lvl="1" indent="-285750"/>
            <a:r>
              <a:rPr lang="en-US" sz="1400" dirty="0"/>
              <a:t>Software application for maintaining the history and provenance of digital assets</a:t>
            </a:r>
          </a:p>
          <a:p>
            <a:pPr marL="971550" lvl="1" indent="-285750"/>
            <a:r>
              <a:rPr lang="en-US" sz="1400" dirty="0"/>
              <a:t>Application utilizes components of the primary product line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278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73C1-32F6-6FE3-E882-48E1A6EE7FF1}"/>
              </a:ext>
            </a:extLst>
          </p:cNvPr>
          <p:cNvSpPr>
            <a:spLocks noGrp="1"/>
          </p:cNvSpPr>
          <p:nvPr>
            <p:ph type="title"/>
          </p:nvPr>
        </p:nvSpPr>
        <p:spPr/>
        <p:txBody>
          <a:bodyPr>
            <a:normAutofit/>
          </a:bodyPr>
          <a:lstStyle/>
          <a:p>
            <a:r>
              <a:rPr lang="en-US" sz="2500" dirty="0"/>
              <a:t>The Team:</a:t>
            </a:r>
            <a:br>
              <a:rPr lang="en-US" sz="2500" dirty="0"/>
            </a:br>
            <a:br>
              <a:rPr lang="en-US" sz="2500" dirty="0"/>
            </a:br>
            <a:r>
              <a:rPr lang="en-US" sz="2500" dirty="0"/>
              <a:t>Jason Harvey</a:t>
            </a:r>
          </a:p>
        </p:txBody>
      </p:sp>
      <p:pic>
        <p:nvPicPr>
          <p:cNvPr id="10" name="Content Placeholder 9" descr="A person wearing glasses and a suit&#10;&#10;Description automatically generated with medium confidence">
            <a:extLst>
              <a:ext uri="{FF2B5EF4-FFF2-40B4-BE49-F238E27FC236}">
                <a16:creationId xmlns:a16="http://schemas.microsoft.com/office/drawing/2014/main" id="{8B684CEE-5F37-38C9-D652-25B8E4474C7D}"/>
              </a:ext>
            </a:extLst>
          </p:cNvPr>
          <p:cNvPicPr>
            <a:picLocks noGrp="1" noChangeAspect="1"/>
          </p:cNvPicPr>
          <p:nvPr>
            <p:ph idx="1"/>
          </p:nvPr>
        </p:nvPicPr>
        <p:blipFill>
          <a:blip r:embed="rId2"/>
          <a:stretch>
            <a:fillRect/>
          </a:stretch>
        </p:blipFill>
        <p:spPr>
          <a:xfrm>
            <a:off x="6690377" y="423544"/>
            <a:ext cx="2479895" cy="2519363"/>
          </a:xfrm>
        </p:spPr>
      </p:pic>
      <p:sp>
        <p:nvSpPr>
          <p:cNvPr id="4" name="Date Placeholder 3">
            <a:extLst>
              <a:ext uri="{FF2B5EF4-FFF2-40B4-BE49-F238E27FC236}">
                <a16:creationId xmlns:a16="http://schemas.microsoft.com/office/drawing/2014/main" id="{8B87EB78-12AB-58C3-9F84-124991680984}"/>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1101B612-8924-231C-1F67-FC3B2EAEED0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94D1C104-A33F-169E-8411-EF8760F55EB1}"/>
              </a:ext>
            </a:extLst>
          </p:cNvPr>
          <p:cNvSpPr>
            <a:spLocks noGrp="1"/>
          </p:cNvSpPr>
          <p:nvPr>
            <p:ph type="sldNum" sz="quarter" idx="12"/>
          </p:nvPr>
        </p:nvSpPr>
        <p:spPr/>
        <p:txBody>
          <a:bodyPr/>
          <a:lstStyle/>
          <a:p>
            <a:fld id="{B5CEABB6-07DC-46E8-9B57-56EC44A396E5}" type="slidenum">
              <a:rPr lang="en-US" smtClean="0"/>
              <a:t>4</a:t>
            </a:fld>
            <a:endParaRPr lang="en-US" dirty="0"/>
          </a:p>
        </p:txBody>
      </p:sp>
      <p:sp>
        <p:nvSpPr>
          <p:cNvPr id="11" name="Subtitle 2">
            <a:extLst>
              <a:ext uri="{FF2B5EF4-FFF2-40B4-BE49-F238E27FC236}">
                <a16:creationId xmlns:a16="http://schemas.microsoft.com/office/drawing/2014/main" id="{9A317AF4-8257-9A50-EC15-22650204D0AA}"/>
              </a:ext>
              <a:ext uri="{C183D7F6-B498-43B3-948B-1728B52AA6E4}">
                <adec:decorative xmlns:adec="http://schemas.microsoft.com/office/drawing/2017/decorative" val="0"/>
              </a:ext>
            </a:extLst>
          </p:cNvPr>
          <p:cNvSpPr txBox="1">
            <a:spLocks/>
          </p:cNvSpPr>
          <p:nvPr/>
        </p:nvSpPr>
        <p:spPr>
          <a:xfrm>
            <a:off x="1333499" y="2624328"/>
            <a:ext cx="4762501" cy="3455459"/>
          </a:xfrm>
          <a:prstGeom prst="rect">
            <a:avLst/>
          </a:prstGeom>
          <a:solidFill>
            <a:schemeClr val="tx1"/>
          </a:solidFill>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Founder of </a:t>
            </a:r>
            <a:r>
              <a:rPr lang="en-US" dirty="0" err="1"/>
              <a:t>Vidatis</a:t>
            </a:r>
            <a:endParaRPr lang="en-US" dirty="0"/>
          </a:p>
          <a:p>
            <a:pPr marL="285750" indent="-285750">
              <a:buFont typeface="Arial" panose="020B0604020202020204" pitchFamily="34" charset="0"/>
              <a:buChar char="•"/>
            </a:pPr>
            <a:r>
              <a:rPr lang="en-US" dirty="0"/>
              <a:t>Texas A&amp;M University</a:t>
            </a:r>
          </a:p>
          <a:p>
            <a:pPr marL="285750" indent="-285750">
              <a:buFont typeface="Arial" panose="020B0604020202020204" pitchFamily="34" charset="0"/>
              <a:buChar char="•"/>
            </a:pPr>
            <a:r>
              <a:rPr lang="en-US" dirty="0"/>
              <a:t>Over 25 years of experience in business leading enterprise level projects and transformation initiatives</a:t>
            </a:r>
          </a:p>
          <a:p>
            <a:pPr marL="285750" indent="-285750">
              <a:buFont typeface="Arial" panose="020B0604020202020204" pitchFamily="34" charset="0"/>
              <a:buChar char="•"/>
            </a:pPr>
            <a:r>
              <a:rPr lang="en-US" dirty="0"/>
              <a:t>SVP of Strategic Business Process Improvement at Santander Consumer USA</a:t>
            </a:r>
          </a:p>
          <a:p>
            <a:pPr marL="285750" indent="-285750">
              <a:buFont typeface="Arial" panose="020B0604020202020204" pitchFamily="34" charset="0"/>
              <a:buChar char="•"/>
            </a:pPr>
            <a:r>
              <a:rPr lang="en-US" dirty="0"/>
              <a:t>Almost 20 years at Ford Motor Credit Company in a wide variety of Finance and Internal Consulting roles</a:t>
            </a:r>
          </a:p>
          <a:p>
            <a:pPr marL="285750" indent="-285750">
              <a:buFont typeface="Arial" panose="020B0604020202020204" pitchFamily="34" charset="0"/>
              <a:buChar char="•"/>
            </a:pPr>
            <a:r>
              <a:rPr lang="en-US" dirty="0"/>
              <a:t>Experience in small start-up environments all the way through large multi-national banks. </a:t>
            </a:r>
          </a:p>
          <a:p>
            <a:pPr marL="285750" indent="-285750">
              <a:buFont typeface="Arial" panose="020B0604020202020204" pitchFamily="34" charset="0"/>
              <a:buChar char="•"/>
            </a:pPr>
            <a:r>
              <a:rPr lang="en-US" dirty="0"/>
              <a:t>Expert in business operations, process management, and project management</a:t>
            </a:r>
          </a:p>
        </p:txBody>
      </p:sp>
    </p:spTree>
    <p:extLst>
      <p:ext uri="{BB962C8B-B14F-4D97-AF65-F5344CB8AC3E}">
        <p14:creationId xmlns:p14="http://schemas.microsoft.com/office/powerpoint/2010/main" val="2157068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02A45-61B8-95FA-53D1-BA6DAEFD57E9}"/>
              </a:ext>
            </a:extLst>
          </p:cNvPr>
          <p:cNvSpPr>
            <a:spLocks noGrp="1"/>
          </p:cNvSpPr>
          <p:nvPr>
            <p:ph type="title"/>
          </p:nvPr>
        </p:nvSpPr>
        <p:spPr/>
        <p:txBody>
          <a:bodyPr/>
          <a:lstStyle/>
          <a:p>
            <a:pPr algn="ctr"/>
            <a:r>
              <a:rPr lang="en-US" dirty="0"/>
              <a:t>Years One &amp; Two</a:t>
            </a:r>
          </a:p>
        </p:txBody>
      </p:sp>
      <p:sp>
        <p:nvSpPr>
          <p:cNvPr id="9" name="Date Placeholder 8">
            <a:extLst>
              <a:ext uri="{FF2B5EF4-FFF2-40B4-BE49-F238E27FC236}">
                <a16:creationId xmlns:a16="http://schemas.microsoft.com/office/drawing/2014/main" id="{125B525E-0071-5E94-2A8D-7495D8AAEB2B}"/>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90D27CBF-2F03-E531-7914-15CF7E6420A9}"/>
              </a:ext>
            </a:extLst>
          </p:cNvPr>
          <p:cNvSpPr>
            <a:spLocks noGrp="1"/>
          </p:cNvSpPr>
          <p:nvPr>
            <p:ph type="ftr" sz="quarter" idx="2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1C2DE85F-CAD3-C701-E3E2-B4A8C95240F4}"/>
              </a:ext>
            </a:extLst>
          </p:cNvPr>
          <p:cNvSpPr>
            <a:spLocks noGrp="1"/>
          </p:cNvSpPr>
          <p:nvPr>
            <p:ph type="sldNum" sz="quarter" idx="22"/>
          </p:nvPr>
        </p:nvSpPr>
        <p:spPr/>
        <p:txBody>
          <a:bodyPr/>
          <a:lstStyle/>
          <a:p>
            <a:fld id="{B5CEABB6-07DC-46E8-9B57-56EC44A396E5}" type="slidenum">
              <a:rPr lang="en-US" smtClean="0"/>
              <a:pPr/>
              <a:t>40</a:t>
            </a:fld>
            <a:endParaRPr lang="en-US" dirty="0"/>
          </a:p>
        </p:txBody>
      </p:sp>
      <p:graphicFrame>
        <p:nvGraphicFramePr>
          <p:cNvPr id="12" name="Diagram 11">
            <a:extLst>
              <a:ext uri="{FF2B5EF4-FFF2-40B4-BE49-F238E27FC236}">
                <a16:creationId xmlns:a16="http://schemas.microsoft.com/office/drawing/2014/main" id="{72B474B0-541A-08DA-A94E-A0927688150C}"/>
              </a:ext>
            </a:extLst>
          </p:cNvPr>
          <p:cNvGraphicFramePr/>
          <p:nvPr>
            <p:extLst>
              <p:ext uri="{D42A27DB-BD31-4B8C-83A1-F6EECF244321}">
                <p14:modId xmlns:p14="http://schemas.microsoft.com/office/powerpoint/2010/main" val="470178962"/>
              </p:ext>
            </p:extLst>
          </p:nvPr>
        </p:nvGraphicFramePr>
        <p:xfrm>
          <a:off x="2277535" y="2405769"/>
          <a:ext cx="9768840" cy="3299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159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3312-EA14-7608-A0D2-9D65F100280E}"/>
              </a:ext>
            </a:extLst>
          </p:cNvPr>
          <p:cNvSpPr>
            <a:spLocks noGrp="1"/>
          </p:cNvSpPr>
          <p:nvPr>
            <p:ph type="title"/>
          </p:nvPr>
        </p:nvSpPr>
        <p:spPr/>
        <p:txBody>
          <a:bodyPr/>
          <a:lstStyle/>
          <a:p>
            <a:pPr algn="ctr"/>
            <a:r>
              <a:rPr lang="en-US" dirty="0"/>
              <a:t>Year 3</a:t>
            </a:r>
          </a:p>
        </p:txBody>
      </p:sp>
      <p:sp>
        <p:nvSpPr>
          <p:cNvPr id="3" name="Text Placeholder 2">
            <a:extLst>
              <a:ext uri="{FF2B5EF4-FFF2-40B4-BE49-F238E27FC236}">
                <a16:creationId xmlns:a16="http://schemas.microsoft.com/office/drawing/2014/main" id="{86B85C08-D502-98F7-DA2E-F178EDBDF80A}"/>
              </a:ext>
            </a:extLst>
          </p:cNvPr>
          <p:cNvSpPr>
            <a:spLocks noGrp="1"/>
          </p:cNvSpPr>
          <p:nvPr>
            <p:ph type="body" sz="quarter" idx="13"/>
          </p:nvPr>
        </p:nvSpPr>
        <p:spPr/>
        <p:txBody>
          <a:bodyPr>
            <a:normAutofit fontScale="92500"/>
          </a:bodyPr>
          <a:lstStyle/>
          <a:p>
            <a:r>
              <a:rPr lang="en-US" dirty="0"/>
              <a:t>Continued Market &amp; revenue growth</a:t>
            </a:r>
          </a:p>
        </p:txBody>
      </p:sp>
      <p:sp>
        <p:nvSpPr>
          <p:cNvPr id="4" name="Text Placeholder 3">
            <a:extLst>
              <a:ext uri="{FF2B5EF4-FFF2-40B4-BE49-F238E27FC236}">
                <a16:creationId xmlns:a16="http://schemas.microsoft.com/office/drawing/2014/main" id="{48C048BD-8FC5-943E-9792-E2C5FF8F2295}"/>
              </a:ext>
            </a:extLst>
          </p:cNvPr>
          <p:cNvSpPr>
            <a:spLocks noGrp="1"/>
          </p:cNvSpPr>
          <p:nvPr>
            <p:ph type="body" sz="quarter" idx="15"/>
          </p:nvPr>
        </p:nvSpPr>
        <p:spPr/>
        <p:txBody>
          <a:bodyPr>
            <a:normAutofit/>
          </a:bodyPr>
          <a:lstStyle/>
          <a:p>
            <a:pPr marL="285750" indent="-285750">
              <a:buFont typeface="Arial" panose="020B0604020202020204" pitchFamily="34" charset="0"/>
              <a:buChar char="•"/>
            </a:pPr>
            <a:r>
              <a:rPr lang="en-US" dirty="0"/>
              <a:t>Continue to aggressively market product in additional use cases</a:t>
            </a:r>
          </a:p>
        </p:txBody>
      </p:sp>
      <p:sp>
        <p:nvSpPr>
          <p:cNvPr id="5" name="Text Placeholder 4">
            <a:extLst>
              <a:ext uri="{FF2B5EF4-FFF2-40B4-BE49-F238E27FC236}">
                <a16:creationId xmlns:a16="http://schemas.microsoft.com/office/drawing/2014/main" id="{CC3A39D3-2C66-C084-B343-C640D2BC7507}"/>
              </a:ext>
            </a:extLst>
          </p:cNvPr>
          <p:cNvSpPr>
            <a:spLocks noGrp="1"/>
          </p:cNvSpPr>
          <p:nvPr>
            <p:ph type="body" sz="quarter" idx="23"/>
          </p:nvPr>
        </p:nvSpPr>
        <p:spPr/>
        <p:txBody>
          <a:bodyPr>
            <a:normAutofit lnSpcReduction="10000"/>
          </a:bodyPr>
          <a:lstStyle/>
          <a:p>
            <a:r>
              <a:rPr lang="en-US" dirty="0"/>
              <a:t>Develop Video &amp; Audio capabilities</a:t>
            </a:r>
          </a:p>
          <a:p>
            <a:endParaRPr lang="en-US" dirty="0"/>
          </a:p>
        </p:txBody>
      </p:sp>
      <p:sp>
        <p:nvSpPr>
          <p:cNvPr id="9" name="Date Placeholder 8">
            <a:extLst>
              <a:ext uri="{FF2B5EF4-FFF2-40B4-BE49-F238E27FC236}">
                <a16:creationId xmlns:a16="http://schemas.microsoft.com/office/drawing/2014/main" id="{E2D29301-5AA2-DA1D-AF5B-EBB546D0D4F4}"/>
              </a:ext>
            </a:extLst>
          </p:cNvPr>
          <p:cNvSpPr>
            <a:spLocks noGrp="1"/>
          </p:cNvSpPr>
          <p:nvPr>
            <p:ph type="dt" sz="half" idx="20"/>
          </p:nvPr>
        </p:nvSpPr>
        <p:spPr/>
        <p:txBody>
          <a:bodyPr/>
          <a:lstStyle/>
          <a:p>
            <a:r>
              <a:rPr lang="en-US" dirty="0"/>
              <a:t>2022</a:t>
            </a:r>
          </a:p>
        </p:txBody>
      </p:sp>
      <p:sp>
        <p:nvSpPr>
          <p:cNvPr id="10" name="Footer Placeholder 9">
            <a:extLst>
              <a:ext uri="{FF2B5EF4-FFF2-40B4-BE49-F238E27FC236}">
                <a16:creationId xmlns:a16="http://schemas.microsoft.com/office/drawing/2014/main" id="{2418DCB0-4AC4-FBFF-A8DA-2C5662D3B53E}"/>
              </a:ext>
            </a:extLst>
          </p:cNvPr>
          <p:cNvSpPr>
            <a:spLocks noGrp="1"/>
          </p:cNvSpPr>
          <p:nvPr>
            <p:ph type="ftr" sz="quarter" idx="2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E1C80B5C-5D78-B9CE-0F95-30E534246289}"/>
              </a:ext>
            </a:extLst>
          </p:cNvPr>
          <p:cNvSpPr>
            <a:spLocks noGrp="1"/>
          </p:cNvSpPr>
          <p:nvPr>
            <p:ph type="sldNum" sz="quarter" idx="22"/>
          </p:nvPr>
        </p:nvSpPr>
        <p:spPr/>
        <p:txBody>
          <a:bodyPr/>
          <a:lstStyle/>
          <a:p>
            <a:fld id="{B5CEABB6-07DC-46E8-9B57-56EC44A396E5}" type="slidenum">
              <a:rPr lang="en-US" smtClean="0"/>
              <a:pPr/>
              <a:t>41</a:t>
            </a:fld>
            <a:endParaRPr lang="en-US" dirty="0"/>
          </a:p>
        </p:txBody>
      </p:sp>
      <p:sp>
        <p:nvSpPr>
          <p:cNvPr id="13" name="Text Placeholder 12">
            <a:extLst>
              <a:ext uri="{FF2B5EF4-FFF2-40B4-BE49-F238E27FC236}">
                <a16:creationId xmlns:a16="http://schemas.microsoft.com/office/drawing/2014/main" id="{399161E3-8C56-7DF6-112D-8BC344BE93BA}"/>
              </a:ext>
            </a:extLst>
          </p:cNvPr>
          <p:cNvSpPr>
            <a:spLocks noGrp="1"/>
          </p:cNvSpPr>
          <p:nvPr>
            <p:ph type="body" sz="quarter" idx="24"/>
          </p:nvPr>
        </p:nvSpPr>
        <p:spPr/>
        <p:txBody>
          <a:bodyPr>
            <a:normAutofit fontScale="92500" lnSpcReduction="20000"/>
          </a:bodyPr>
          <a:lstStyle/>
          <a:p>
            <a:pPr marL="285750" indent="-285750">
              <a:buFont typeface="Arial" panose="020B0604020202020204" pitchFamily="34" charset="0"/>
              <a:buChar char="•"/>
            </a:pPr>
            <a:r>
              <a:rPr lang="en-US" dirty="0"/>
              <a:t>Leverage existing methodology &amp; refine for video/audio applications</a:t>
            </a:r>
          </a:p>
          <a:p>
            <a:pPr marL="285750" indent="-285750">
              <a:buFont typeface="Arial" panose="020B0604020202020204" pitchFamily="34" charset="0"/>
              <a:buChar char="•"/>
            </a:pPr>
            <a:r>
              <a:rPr lang="en-US" dirty="0"/>
              <a:t>Port technology into platform and launch in relevant use cases</a:t>
            </a:r>
          </a:p>
          <a:p>
            <a:endParaRPr lang="en-US" dirty="0"/>
          </a:p>
        </p:txBody>
      </p:sp>
    </p:spTree>
    <p:extLst>
      <p:ext uri="{BB962C8B-B14F-4D97-AF65-F5344CB8AC3E}">
        <p14:creationId xmlns:p14="http://schemas.microsoft.com/office/powerpoint/2010/main" val="171200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B7AE-3757-4DDB-505F-0057AD2B4510}"/>
              </a:ext>
            </a:extLst>
          </p:cNvPr>
          <p:cNvSpPr>
            <a:spLocks noGrp="1"/>
          </p:cNvSpPr>
          <p:nvPr>
            <p:ph type="title"/>
          </p:nvPr>
        </p:nvSpPr>
        <p:spPr/>
        <p:txBody>
          <a:bodyPr/>
          <a:lstStyle/>
          <a:p>
            <a:r>
              <a:rPr lang="en-US" dirty="0"/>
              <a:t>The patent</a:t>
            </a:r>
          </a:p>
        </p:txBody>
      </p:sp>
      <p:sp>
        <p:nvSpPr>
          <p:cNvPr id="3" name="Text Placeholder 2">
            <a:extLst>
              <a:ext uri="{FF2B5EF4-FFF2-40B4-BE49-F238E27FC236}">
                <a16:creationId xmlns:a16="http://schemas.microsoft.com/office/drawing/2014/main" id="{0CF73B35-DF15-39BF-6DFA-A919C0F63860}"/>
              </a:ext>
            </a:extLst>
          </p:cNvPr>
          <p:cNvSpPr>
            <a:spLocks noGrp="1"/>
          </p:cNvSpPr>
          <p:nvPr>
            <p:ph type="body" idx="1"/>
          </p:nvPr>
        </p:nvSpPr>
        <p:spPr>
          <a:xfrm>
            <a:off x="5476875" y="3682546"/>
            <a:ext cx="5111750" cy="2023310"/>
          </a:xfrm>
        </p:spPr>
        <p:txBody>
          <a:bodyPr anchor="t">
            <a:noAutofit/>
          </a:bodyPr>
          <a:lstStyle/>
          <a:p>
            <a:pPr marL="285750" indent="-285750">
              <a:buFont typeface="Arial" panose="020B0604020202020204" pitchFamily="34" charset="0"/>
              <a:buChar char="•"/>
            </a:pPr>
            <a:r>
              <a:rPr lang="en-US" sz="1800" dirty="0"/>
              <a:t>Utilized Faegre Drinker Biddle &amp; </a:t>
            </a:r>
            <a:r>
              <a:rPr lang="en-US" sz="1800" dirty="0" err="1"/>
              <a:t>Reath</a:t>
            </a:r>
            <a:r>
              <a:rPr lang="en-US" sz="1800" dirty="0"/>
              <a:t> LLP to develop a comprehensive intellectual property management strategy</a:t>
            </a:r>
          </a:p>
          <a:p>
            <a:pPr marL="285750" indent="-285750">
              <a:buFont typeface="Arial" panose="020B0604020202020204" pitchFamily="34" charset="0"/>
              <a:buChar char="•"/>
            </a:pPr>
            <a:r>
              <a:rPr lang="en-US" sz="1800" dirty="0"/>
              <a:t>Initial Patent filing is completed</a:t>
            </a:r>
          </a:p>
          <a:p>
            <a:pPr marL="285750" indent="-285750">
              <a:buFont typeface="Arial" panose="020B0604020202020204" pitchFamily="34" charset="0"/>
              <a:buChar char="•"/>
            </a:pPr>
            <a:r>
              <a:rPr lang="en-US" sz="1800" dirty="0"/>
              <a:t>Additional Patent filings will be completed as development progresses</a:t>
            </a:r>
          </a:p>
        </p:txBody>
      </p:sp>
      <p:sp>
        <p:nvSpPr>
          <p:cNvPr id="4" name="Date Placeholder 3">
            <a:extLst>
              <a:ext uri="{FF2B5EF4-FFF2-40B4-BE49-F238E27FC236}">
                <a16:creationId xmlns:a16="http://schemas.microsoft.com/office/drawing/2014/main" id="{E5E344B9-7A6F-812D-0301-B3D0E3C437DB}"/>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F909A1E4-8FC3-86BE-3C26-731E0E04FED1}"/>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18BB1737-6EED-28D4-3550-2E3F9F22C206}"/>
              </a:ext>
            </a:extLst>
          </p:cNvPr>
          <p:cNvSpPr>
            <a:spLocks noGrp="1"/>
          </p:cNvSpPr>
          <p:nvPr>
            <p:ph type="sldNum" sz="quarter" idx="12"/>
          </p:nvPr>
        </p:nvSpPr>
        <p:spPr/>
        <p:txBody>
          <a:bodyPr/>
          <a:lstStyle/>
          <a:p>
            <a:fld id="{B5CEABB6-07DC-46E8-9B57-56EC44A396E5}" type="slidenum">
              <a:rPr lang="en-US" smtClean="0"/>
              <a:t>42</a:t>
            </a:fld>
            <a:endParaRPr lang="en-US" dirty="0"/>
          </a:p>
        </p:txBody>
      </p:sp>
    </p:spTree>
    <p:extLst>
      <p:ext uri="{BB962C8B-B14F-4D97-AF65-F5344CB8AC3E}">
        <p14:creationId xmlns:p14="http://schemas.microsoft.com/office/powerpoint/2010/main" val="4285390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07A1-2905-63BA-7B02-7742AB9C0FBF}"/>
              </a:ext>
            </a:extLst>
          </p:cNvPr>
          <p:cNvSpPr>
            <a:spLocks noGrp="1"/>
          </p:cNvSpPr>
          <p:nvPr>
            <p:ph type="title"/>
          </p:nvPr>
        </p:nvSpPr>
        <p:spPr/>
        <p:txBody>
          <a:bodyPr/>
          <a:lstStyle/>
          <a:p>
            <a:r>
              <a:rPr lang="en-US" dirty="0"/>
              <a:t>Financials</a:t>
            </a:r>
          </a:p>
        </p:txBody>
      </p:sp>
      <p:sp>
        <p:nvSpPr>
          <p:cNvPr id="3" name="Text Placeholder 2">
            <a:extLst>
              <a:ext uri="{FF2B5EF4-FFF2-40B4-BE49-F238E27FC236}">
                <a16:creationId xmlns:a16="http://schemas.microsoft.com/office/drawing/2014/main" id="{5B5DBD27-FD58-9582-F0AE-DDEC81C3495F}"/>
              </a:ext>
            </a:extLst>
          </p:cNvPr>
          <p:cNvSpPr>
            <a:spLocks noGrp="1"/>
          </p:cNvSpPr>
          <p:nvPr>
            <p:ph type="body" idx="1"/>
          </p:nvPr>
        </p:nvSpPr>
        <p:spPr/>
        <p:txBody>
          <a:bodyPr anchor="t">
            <a:normAutofit fontScale="92500" lnSpcReduction="10000"/>
          </a:bodyPr>
          <a:lstStyle/>
          <a:p>
            <a:r>
              <a:rPr lang="en-US" sz="1800" dirty="0"/>
              <a:t>Budget, funding request, runway, and timeline for transition to a revenue based model are available upon request</a:t>
            </a:r>
          </a:p>
          <a:p>
            <a:r>
              <a:rPr lang="en-US" sz="1800" dirty="0"/>
              <a:t>For additional information, contact us at:</a:t>
            </a:r>
          </a:p>
          <a:p>
            <a:r>
              <a:rPr lang="en-US" sz="1800" dirty="0"/>
              <a:t>Jason.Harvey@Vidatis.com</a:t>
            </a:r>
          </a:p>
          <a:p>
            <a:endParaRPr lang="en-US" sz="1800" dirty="0"/>
          </a:p>
        </p:txBody>
      </p:sp>
      <p:sp>
        <p:nvSpPr>
          <p:cNvPr id="4" name="Date Placeholder 3">
            <a:extLst>
              <a:ext uri="{FF2B5EF4-FFF2-40B4-BE49-F238E27FC236}">
                <a16:creationId xmlns:a16="http://schemas.microsoft.com/office/drawing/2014/main" id="{BC15E4D9-AFAF-9D0C-6F50-A7DD6676788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21286E9-B723-FDA7-4537-721C9F531301}"/>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2045F2A4-3B2A-2A52-E3EF-E847CC7388F5}"/>
              </a:ext>
            </a:extLst>
          </p:cNvPr>
          <p:cNvSpPr>
            <a:spLocks noGrp="1"/>
          </p:cNvSpPr>
          <p:nvPr>
            <p:ph type="sldNum" sz="quarter" idx="12"/>
          </p:nvPr>
        </p:nvSpPr>
        <p:spPr/>
        <p:txBody>
          <a:bodyPr/>
          <a:lstStyle/>
          <a:p>
            <a:fld id="{B5CEABB6-07DC-46E8-9B57-56EC44A396E5}" type="slidenum">
              <a:rPr lang="en-US" smtClean="0"/>
              <a:t>43</a:t>
            </a:fld>
            <a:endParaRPr lang="en-US" dirty="0"/>
          </a:p>
        </p:txBody>
      </p:sp>
    </p:spTree>
    <p:extLst>
      <p:ext uri="{BB962C8B-B14F-4D97-AF65-F5344CB8AC3E}">
        <p14:creationId xmlns:p14="http://schemas.microsoft.com/office/powerpoint/2010/main" val="2192027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1675-BC54-3412-4C6F-AD4CDCF06EC6}"/>
              </a:ext>
            </a:extLst>
          </p:cNvPr>
          <p:cNvSpPr>
            <a:spLocks noGrp="1"/>
          </p:cNvSpPr>
          <p:nvPr>
            <p:ph type="ctrTitle"/>
          </p:nvPr>
        </p:nvSpPr>
        <p:spPr>
          <a:xfrm>
            <a:off x="4267200" y="2666632"/>
            <a:ext cx="4179570" cy="1524735"/>
          </a:xfrm>
        </p:spPr>
        <p:txBody>
          <a:bodyPr/>
          <a:lstStyle/>
          <a:p>
            <a:pPr algn="ctr"/>
            <a:r>
              <a:rPr lang="en-US" dirty="0"/>
              <a:t>In this world, wouldn’t it be nice if we could all make money off the truth for a change?</a:t>
            </a:r>
          </a:p>
        </p:txBody>
      </p:sp>
      <p:sp>
        <p:nvSpPr>
          <p:cNvPr id="4" name="Date Placeholder 3">
            <a:extLst>
              <a:ext uri="{FF2B5EF4-FFF2-40B4-BE49-F238E27FC236}">
                <a16:creationId xmlns:a16="http://schemas.microsoft.com/office/drawing/2014/main" id="{AB7B1B44-A928-3415-D51C-FFBB1E86ADD7}"/>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4F9A8AFC-F3C6-2FDD-A241-1FD865D89F12}"/>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FCD8C86C-9913-A56F-D710-C51511DF3385}"/>
              </a:ext>
            </a:extLst>
          </p:cNvPr>
          <p:cNvSpPr>
            <a:spLocks noGrp="1"/>
          </p:cNvSpPr>
          <p:nvPr>
            <p:ph type="sldNum" sz="quarter" idx="12"/>
          </p:nvPr>
        </p:nvSpPr>
        <p:spPr/>
        <p:txBody>
          <a:bodyPr/>
          <a:lstStyle/>
          <a:p>
            <a:fld id="{B5CEABB6-07DC-46E8-9B57-56EC44A396E5}" type="slidenum">
              <a:rPr lang="en-US" smtClean="0"/>
              <a:t>44</a:t>
            </a:fld>
            <a:endParaRPr lang="en-US" dirty="0"/>
          </a:p>
        </p:txBody>
      </p:sp>
    </p:spTree>
    <p:extLst>
      <p:ext uri="{BB962C8B-B14F-4D97-AF65-F5344CB8AC3E}">
        <p14:creationId xmlns:p14="http://schemas.microsoft.com/office/powerpoint/2010/main" val="184203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for the camera&#10;&#10;Description automatically generated with medium confidence">
            <a:extLst>
              <a:ext uri="{FF2B5EF4-FFF2-40B4-BE49-F238E27FC236}">
                <a16:creationId xmlns:a16="http://schemas.microsoft.com/office/drawing/2014/main" id="{06DF0C6A-D680-A469-A77E-65631E6919E6}"/>
              </a:ext>
            </a:extLst>
          </p:cNvPr>
          <p:cNvPicPr>
            <a:picLocks noChangeAspect="1"/>
          </p:cNvPicPr>
          <p:nvPr/>
        </p:nvPicPr>
        <p:blipFill>
          <a:blip r:embed="rId2"/>
          <a:stretch>
            <a:fillRect/>
          </a:stretch>
        </p:blipFill>
        <p:spPr>
          <a:xfrm>
            <a:off x="6690377" y="442618"/>
            <a:ext cx="2479895" cy="2500289"/>
          </a:xfrm>
          <a:prstGeom prst="rect">
            <a:avLst/>
          </a:prstGeom>
        </p:spPr>
      </p:pic>
      <p:sp>
        <p:nvSpPr>
          <p:cNvPr id="2" name="Title 1">
            <a:extLst>
              <a:ext uri="{FF2B5EF4-FFF2-40B4-BE49-F238E27FC236}">
                <a16:creationId xmlns:a16="http://schemas.microsoft.com/office/drawing/2014/main" id="{B59C73C1-32F6-6FE3-E882-48E1A6EE7FF1}"/>
              </a:ext>
            </a:extLst>
          </p:cNvPr>
          <p:cNvSpPr>
            <a:spLocks noGrp="1"/>
          </p:cNvSpPr>
          <p:nvPr>
            <p:ph type="title"/>
          </p:nvPr>
        </p:nvSpPr>
        <p:spPr/>
        <p:txBody>
          <a:bodyPr>
            <a:normAutofit fontScale="90000"/>
          </a:bodyPr>
          <a:lstStyle/>
          <a:p>
            <a:r>
              <a:rPr lang="en-US" dirty="0"/>
              <a:t>The Team:</a:t>
            </a:r>
            <a:br>
              <a:rPr lang="en-US" dirty="0"/>
            </a:br>
            <a:br>
              <a:rPr lang="en-US" dirty="0"/>
            </a:br>
            <a:r>
              <a:rPr lang="en-US" dirty="0"/>
              <a:t>Dr. Karl </a:t>
            </a:r>
            <a:r>
              <a:rPr lang="en-US" dirty="0" err="1"/>
              <a:t>Schwerdt</a:t>
            </a:r>
            <a:endParaRPr lang="en-US" dirty="0"/>
          </a:p>
        </p:txBody>
      </p:sp>
      <p:sp>
        <p:nvSpPr>
          <p:cNvPr id="4" name="Date Placeholder 3">
            <a:extLst>
              <a:ext uri="{FF2B5EF4-FFF2-40B4-BE49-F238E27FC236}">
                <a16:creationId xmlns:a16="http://schemas.microsoft.com/office/drawing/2014/main" id="{8B87EB78-12AB-58C3-9F84-124991680984}"/>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1101B612-8924-231C-1F67-FC3B2EAEED0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94D1C104-A33F-169E-8411-EF8760F55EB1}"/>
              </a:ext>
            </a:extLst>
          </p:cNvPr>
          <p:cNvSpPr>
            <a:spLocks noGrp="1"/>
          </p:cNvSpPr>
          <p:nvPr>
            <p:ph type="sldNum" sz="quarter" idx="12"/>
          </p:nvPr>
        </p:nvSpPr>
        <p:spPr/>
        <p:txBody>
          <a:bodyPr/>
          <a:lstStyle/>
          <a:p>
            <a:fld id="{B5CEABB6-07DC-46E8-9B57-56EC44A396E5}" type="slidenum">
              <a:rPr lang="en-US" smtClean="0"/>
              <a:t>5</a:t>
            </a:fld>
            <a:endParaRPr lang="en-US" dirty="0"/>
          </a:p>
        </p:txBody>
      </p:sp>
      <p:sp>
        <p:nvSpPr>
          <p:cNvPr id="11" name="Subtitle 2">
            <a:extLst>
              <a:ext uri="{FF2B5EF4-FFF2-40B4-BE49-F238E27FC236}">
                <a16:creationId xmlns:a16="http://schemas.microsoft.com/office/drawing/2014/main" id="{9A317AF4-8257-9A50-EC15-22650204D0AA}"/>
              </a:ext>
              <a:ext uri="{C183D7F6-B498-43B3-948B-1728B52AA6E4}">
                <adec:decorative xmlns:adec="http://schemas.microsoft.com/office/drawing/2017/decorative" val="0"/>
              </a:ext>
            </a:extLst>
          </p:cNvPr>
          <p:cNvSpPr txBox="1">
            <a:spLocks/>
          </p:cNvSpPr>
          <p:nvPr/>
        </p:nvSpPr>
        <p:spPr>
          <a:xfrm>
            <a:off x="1333499" y="2624328"/>
            <a:ext cx="4762501" cy="3732021"/>
          </a:xfrm>
          <a:prstGeom prst="rect">
            <a:avLst/>
          </a:prstGeom>
          <a:solidFill>
            <a:schemeClr val="tx1"/>
          </a:solidFill>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700" dirty="0"/>
              <a:t>Cofounder of </a:t>
            </a:r>
            <a:r>
              <a:rPr lang="en-US" sz="2700" dirty="0" err="1"/>
              <a:t>Vidatis</a:t>
            </a:r>
            <a:r>
              <a:rPr lang="en-US" sz="2700" dirty="0"/>
              <a:t> and world class computer vision expert</a:t>
            </a:r>
          </a:p>
          <a:p>
            <a:pPr marL="285750" indent="-285750">
              <a:buFont typeface="Arial" panose="020B0604020202020204" pitchFamily="34" charset="0"/>
              <a:buChar char="•"/>
            </a:pPr>
            <a:r>
              <a:rPr lang="en-US" sz="2700" dirty="0" err="1"/>
              <a:t>Phd</a:t>
            </a:r>
            <a:r>
              <a:rPr lang="en-US" sz="2700" dirty="0"/>
              <a:t> in computer vision in France from the National Institute for Research in Digital Science and Technology (in 2001), and his M.S. from Texas A&amp;M University in 1996</a:t>
            </a:r>
          </a:p>
          <a:p>
            <a:pPr marL="285750" indent="-285750">
              <a:buFont typeface="Arial" panose="020B0604020202020204" pitchFamily="34" charset="0"/>
              <a:buChar char="•"/>
            </a:pPr>
            <a:r>
              <a:rPr lang="en-US" sz="2700" dirty="0"/>
              <a:t>Since 2001 Karl has been working as a professional engineer in a variety of roles ranging from previous Start-up Founder, researcher, and management consultant</a:t>
            </a:r>
          </a:p>
          <a:p>
            <a:pPr marL="285750" indent="-285750">
              <a:buFont typeface="Arial" panose="020B0604020202020204" pitchFamily="34" charset="0"/>
              <a:buChar char="•"/>
            </a:pPr>
            <a:r>
              <a:rPr lang="en-US" sz="2700" dirty="0"/>
              <a:t>Worked for over 20 clients as a freelance engineer with projects including the creation of an intelligent video surveillance system with integrated scene analysis for the French DGA (equiv. to DARPA)</a:t>
            </a:r>
          </a:p>
          <a:p>
            <a:pPr marL="285750" indent="-285750">
              <a:buFont typeface="Arial" panose="020B0604020202020204" pitchFamily="34" charset="0"/>
              <a:buChar char="•"/>
            </a:pPr>
            <a:r>
              <a:rPr lang="en-US" sz="2700" dirty="0"/>
              <a:t>Expertise in the creation and optimization of 2D and 3D visual analysis algorithms for robotics, automotive radar systems, and software control applications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3237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for the camera&#10;&#10;Description automatically generated with medium confidence">
            <a:extLst>
              <a:ext uri="{FF2B5EF4-FFF2-40B4-BE49-F238E27FC236}">
                <a16:creationId xmlns:a16="http://schemas.microsoft.com/office/drawing/2014/main" id="{7F40F244-FC13-F6A7-526A-DF694CED7394}"/>
              </a:ext>
            </a:extLst>
          </p:cNvPr>
          <p:cNvPicPr>
            <a:picLocks noChangeAspect="1"/>
          </p:cNvPicPr>
          <p:nvPr/>
        </p:nvPicPr>
        <p:blipFill>
          <a:blip r:embed="rId2"/>
          <a:stretch>
            <a:fillRect/>
          </a:stretch>
        </p:blipFill>
        <p:spPr>
          <a:xfrm>
            <a:off x="6690377" y="423543"/>
            <a:ext cx="2479895" cy="2591131"/>
          </a:xfrm>
          <a:prstGeom prst="rect">
            <a:avLst/>
          </a:prstGeom>
        </p:spPr>
      </p:pic>
      <p:sp>
        <p:nvSpPr>
          <p:cNvPr id="2" name="Title 1">
            <a:extLst>
              <a:ext uri="{FF2B5EF4-FFF2-40B4-BE49-F238E27FC236}">
                <a16:creationId xmlns:a16="http://schemas.microsoft.com/office/drawing/2014/main" id="{B59C73C1-32F6-6FE3-E882-48E1A6EE7FF1}"/>
              </a:ext>
            </a:extLst>
          </p:cNvPr>
          <p:cNvSpPr>
            <a:spLocks noGrp="1"/>
          </p:cNvSpPr>
          <p:nvPr>
            <p:ph type="title"/>
          </p:nvPr>
        </p:nvSpPr>
        <p:spPr/>
        <p:txBody>
          <a:bodyPr>
            <a:normAutofit/>
          </a:bodyPr>
          <a:lstStyle/>
          <a:p>
            <a:r>
              <a:rPr lang="en-US" sz="2500" dirty="0"/>
              <a:t>The Team:</a:t>
            </a:r>
            <a:br>
              <a:rPr lang="en-US" sz="2500" dirty="0"/>
            </a:br>
            <a:br>
              <a:rPr lang="en-US" sz="2500" dirty="0"/>
            </a:br>
            <a:r>
              <a:rPr lang="en-US" sz="2500" dirty="0"/>
              <a:t>Chris Behrens</a:t>
            </a:r>
          </a:p>
        </p:txBody>
      </p:sp>
      <p:sp>
        <p:nvSpPr>
          <p:cNvPr id="4" name="Date Placeholder 3">
            <a:extLst>
              <a:ext uri="{FF2B5EF4-FFF2-40B4-BE49-F238E27FC236}">
                <a16:creationId xmlns:a16="http://schemas.microsoft.com/office/drawing/2014/main" id="{8B87EB78-12AB-58C3-9F84-124991680984}"/>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1101B612-8924-231C-1F67-FC3B2EAEED0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94D1C104-A33F-169E-8411-EF8760F55EB1}"/>
              </a:ext>
            </a:extLst>
          </p:cNvPr>
          <p:cNvSpPr>
            <a:spLocks noGrp="1"/>
          </p:cNvSpPr>
          <p:nvPr>
            <p:ph type="sldNum" sz="quarter" idx="12"/>
          </p:nvPr>
        </p:nvSpPr>
        <p:spPr/>
        <p:txBody>
          <a:bodyPr/>
          <a:lstStyle/>
          <a:p>
            <a:fld id="{B5CEABB6-07DC-46E8-9B57-56EC44A396E5}" type="slidenum">
              <a:rPr lang="en-US" smtClean="0"/>
              <a:t>6</a:t>
            </a:fld>
            <a:endParaRPr lang="en-US" dirty="0"/>
          </a:p>
        </p:txBody>
      </p:sp>
      <p:sp>
        <p:nvSpPr>
          <p:cNvPr id="11" name="Subtitle 2">
            <a:extLst>
              <a:ext uri="{FF2B5EF4-FFF2-40B4-BE49-F238E27FC236}">
                <a16:creationId xmlns:a16="http://schemas.microsoft.com/office/drawing/2014/main" id="{9A317AF4-8257-9A50-EC15-22650204D0AA}"/>
              </a:ext>
              <a:ext uri="{C183D7F6-B498-43B3-948B-1728B52AA6E4}">
                <adec:decorative xmlns:adec="http://schemas.microsoft.com/office/drawing/2017/decorative" val="0"/>
              </a:ext>
            </a:extLst>
          </p:cNvPr>
          <p:cNvSpPr txBox="1">
            <a:spLocks/>
          </p:cNvSpPr>
          <p:nvPr/>
        </p:nvSpPr>
        <p:spPr>
          <a:xfrm>
            <a:off x="1333499" y="2624328"/>
            <a:ext cx="4762501" cy="3504098"/>
          </a:xfrm>
          <a:prstGeom prst="rect">
            <a:avLst/>
          </a:prstGeom>
          <a:solidFill>
            <a:schemeClr val="tx1"/>
          </a:solidFill>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Cofounder of </a:t>
            </a:r>
            <a:r>
              <a:rPr lang="en-US" dirty="0" err="1"/>
              <a:t>Vidatis</a:t>
            </a:r>
            <a:r>
              <a:rPr lang="en-US" dirty="0"/>
              <a:t> and an accomplished software developer, technologist, and software architect with more than 25 years of experience</a:t>
            </a:r>
          </a:p>
          <a:p>
            <a:pPr marL="285750" indent="-285750">
              <a:buFont typeface="Arial" panose="020B0604020202020204" pitchFamily="34" charset="0"/>
              <a:buChar char="•"/>
            </a:pPr>
            <a:r>
              <a:rPr lang="en-US" dirty="0"/>
              <a:t>Developed applications and delivery systems for Fortune 50 companies and his systems have processed hundreds of millions of dollars in revenue</a:t>
            </a:r>
          </a:p>
          <a:p>
            <a:pPr marL="285750" indent="-285750">
              <a:buFont typeface="Arial" panose="020B0604020202020204" pitchFamily="34" charset="0"/>
              <a:buChar char="•"/>
            </a:pPr>
            <a:r>
              <a:rPr lang="en-US" dirty="0"/>
              <a:t>Created a wellness program application for a healthcare provider company (which was the largest private employer in the US at the time)</a:t>
            </a:r>
          </a:p>
          <a:p>
            <a:pPr marL="285750" indent="-285750">
              <a:buFont typeface="Arial" panose="020B0604020202020204" pitchFamily="34" charset="0"/>
              <a:buChar char="•"/>
            </a:pPr>
            <a:r>
              <a:rPr lang="en-US" dirty="0"/>
              <a:t>Developed automated testing and deployment systems for dozens of companies</a:t>
            </a:r>
          </a:p>
          <a:p>
            <a:pPr marL="285750" indent="-285750">
              <a:buFont typeface="Arial" panose="020B0604020202020204" pitchFamily="34" charset="0"/>
              <a:buChar char="•"/>
            </a:pPr>
            <a:r>
              <a:rPr lang="en-US" dirty="0"/>
              <a:t>Author of more than 50 online training programs in topics ranging from getting along with difficult people at work, to Agile management, to automated deployments</a:t>
            </a:r>
          </a:p>
        </p:txBody>
      </p:sp>
    </p:spTree>
    <p:extLst>
      <p:ext uri="{BB962C8B-B14F-4D97-AF65-F5344CB8AC3E}">
        <p14:creationId xmlns:p14="http://schemas.microsoft.com/office/powerpoint/2010/main" val="336074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for the camera&#10;&#10;Description automatically generated with medium confidence">
            <a:extLst>
              <a:ext uri="{FF2B5EF4-FFF2-40B4-BE49-F238E27FC236}">
                <a16:creationId xmlns:a16="http://schemas.microsoft.com/office/drawing/2014/main" id="{071B5BF1-9105-3788-31C5-BBE60E139BA5}"/>
              </a:ext>
            </a:extLst>
          </p:cNvPr>
          <p:cNvPicPr>
            <a:picLocks noChangeAspect="1"/>
          </p:cNvPicPr>
          <p:nvPr/>
        </p:nvPicPr>
        <p:blipFill>
          <a:blip r:embed="rId2"/>
          <a:stretch>
            <a:fillRect/>
          </a:stretch>
        </p:blipFill>
        <p:spPr>
          <a:xfrm>
            <a:off x="6690377" y="423544"/>
            <a:ext cx="2477996" cy="2519362"/>
          </a:xfrm>
          <a:prstGeom prst="rect">
            <a:avLst/>
          </a:prstGeom>
        </p:spPr>
      </p:pic>
      <p:sp>
        <p:nvSpPr>
          <p:cNvPr id="2" name="Title 1">
            <a:extLst>
              <a:ext uri="{FF2B5EF4-FFF2-40B4-BE49-F238E27FC236}">
                <a16:creationId xmlns:a16="http://schemas.microsoft.com/office/drawing/2014/main" id="{B59C73C1-32F6-6FE3-E882-48E1A6EE7FF1}"/>
              </a:ext>
            </a:extLst>
          </p:cNvPr>
          <p:cNvSpPr>
            <a:spLocks noGrp="1"/>
          </p:cNvSpPr>
          <p:nvPr>
            <p:ph type="title"/>
          </p:nvPr>
        </p:nvSpPr>
        <p:spPr/>
        <p:txBody>
          <a:bodyPr>
            <a:normAutofit/>
          </a:bodyPr>
          <a:lstStyle/>
          <a:p>
            <a:r>
              <a:rPr lang="en-US" sz="2500" dirty="0"/>
              <a:t>The Team:</a:t>
            </a:r>
            <a:br>
              <a:rPr lang="en-US" sz="2500" dirty="0"/>
            </a:br>
            <a:br>
              <a:rPr lang="en-US" sz="2500" dirty="0"/>
            </a:br>
            <a:r>
              <a:rPr lang="en-US" sz="2500" dirty="0"/>
              <a:t>Michael Jarrett</a:t>
            </a:r>
          </a:p>
        </p:txBody>
      </p:sp>
      <p:sp>
        <p:nvSpPr>
          <p:cNvPr id="4" name="Date Placeholder 3">
            <a:extLst>
              <a:ext uri="{FF2B5EF4-FFF2-40B4-BE49-F238E27FC236}">
                <a16:creationId xmlns:a16="http://schemas.microsoft.com/office/drawing/2014/main" id="{8B87EB78-12AB-58C3-9F84-124991680984}"/>
              </a:ext>
            </a:extLst>
          </p:cNvPr>
          <p:cNvSpPr>
            <a:spLocks noGrp="1"/>
          </p:cNvSpPr>
          <p:nvPr>
            <p:ph type="dt" sz="half" idx="10"/>
          </p:nvPr>
        </p:nvSpPr>
        <p:spPr/>
        <p:txBody>
          <a:bodyPr/>
          <a:lstStyle/>
          <a:p>
            <a:r>
              <a:rPr lang="en-US" dirty="0"/>
              <a:t>2022</a:t>
            </a:r>
          </a:p>
        </p:txBody>
      </p:sp>
      <p:sp>
        <p:nvSpPr>
          <p:cNvPr id="5" name="Footer Placeholder 4">
            <a:extLst>
              <a:ext uri="{FF2B5EF4-FFF2-40B4-BE49-F238E27FC236}">
                <a16:creationId xmlns:a16="http://schemas.microsoft.com/office/drawing/2014/main" id="{1101B612-8924-231C-1F67-FC3B2EAEED0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94D1C104-A33F-169E-8411-EF8760F55EB1}"/>
              </a:ext>
            </a:extLst>
          </p:cNvPr>
          <p:cNvSpPr>
            <a:spLocks noGrp="1"/>
          </p:cNvSpPr>
          <p:nvPr>
            <p:ph type="sldNum" sz="quarter" idx="12"/>
          </p:nvPr>
        </p:nvSpPr>
        <p:spPr/>
        <p:txBody>
          <a:bodyPr/>
          <a:lstStyle/>
          <a:p>
            <a:fld id="{B5CEABB6-07DC-46E8-9B57-56EC44A396E5}" type="slidenum">
              <a:rPr lang="en-US" smtClean="0"/>
              <a:t>7</a:t>
            </a:fld>
            <a:endParaRPr lang="en-US" dirty="0"/>
          </a:p>
        </p:txBody>
      </p:sp>
      <p:sp>
        <p:nvSpPr>
          <p:cNvPr id="11" name="Subtitle 2">
            <a:extLst>
              <a:ext uri="{FF2B5EF4-FFF2-40B4-BE49-F238E27FC236}">
                <a16:creationId xmlns:a16="http://schemas.microsoft.com/office/drawing/2014/main" id="{9A317AF4-8257-9A50-EC15-22650204D0AA}"/>
              </a:ext>
              <a:ext uri="{C183D7F6-B498-43B3-948B-1728B52AA6E4}">
                <adec:decorative xmlns:adec="http://schemas.microsoft.com/office/drawing/2017/decorative" val="0"/>
              </a:ext>
            </a:extLst>
          </p:cNvPr>
          <p:cNvSpPr txBox="1">
            <a:spLocks/>
          </p:cNvSpPr>
          <p:nvPr/>
        </p:nvSpPr>
        <p:spPr>
          <a:xfrm>
            <a:off x="1333499" y="2624328"/>
            <a:ext cx="4762501" cy="3213227"/>
          </a:xfrm>
          <a:prstGeom prst="rect">
            <a:avLst/>
          </a:prstGeom>
          <a:solidFill>
            <a:schemeClr val="tx1"/>
          </a:solidFill>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4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Cofounder of </a:t>
            </a:r>
            <a:r>
              <a:rPr lang="en-US" dirty="0" err="1"/>
              <a:t>Vidatis</a:t>
            </a:r>
            <a:endParaRPr lang="en-US" dirty="0"/>
          </a:p>
          <a:p>
            <a:pPr marL="285750" indent="-285750">
              <a:buFont typeface="Arial" panose="020B0604020202020204" pitchFamily="34" charset="0"/>
              <a:buChar char="•"/>
            </a:pPr>
            <a:r>
              <a:rPr lang="en-US" dirty="0"/>
              <a:t>Graduated from UT Austin with an honors computer science and math degree</a:t>
            </a:r>
          </a:p>
          <a:p>
            <a:pPr marL="285750" indent="-285750">
              <a:buFont typeface="Arial" panose="020B0604020202020204" pitchFamily="34" charset="0"/>
              <a:buChar char="•"/>
            </a:pPr>
            <a:r>
              <a:rPr lang="en-US" dirty="0"/>
              <a:t>Deep understanding of computer systems, and broad experience in industry</a:t>
            </a:r>
          </a:p>
          <a:p>
            <a:pPr marL="742950" lvl="1" indent="-285750">
              <a:buFont typeface="Arial" panose="020B0604020202020204" pitchFamily="34" charset="0"/>
              <a:buChar char="•"/>
            </a:pPr>
            <a:r>
              <a:rPr lang="en-US" dirty="0"/>
              <a:t>Implementing customer specifications, building robust data pipelines, and bulletproofing critical database infrastructure for Stripe</a:t>
            </a:r>
          </a:p>
          <a:p>
            <a:pPr marL="742950" lvl="1" indent="-285750">
              <a:buFont typeface="Arial" panose="020B0604020202020204" pitchFamily="34" charset="0"/>
              <a:buChar char="•"/>
            </a:pPr>
            <a:r>
              <a:rPr lang="en-US" dirty="0"/>
              <a:t>Developing and maintaining low-level infrastructure powering Jane Street</a:t>
            </a:r>
          </a:p>
        </p:txBody>
      </p:sp>
    </p:spTree>
    <p:extLst>
      <p:ext uri="{BB962C8B-B14F-4D97-AF65-F5344CB8AC3E}">
        <p14:creationId xmlns:p14="http://schemas.microsoft.com/office/powerpoint/2010/main" val="393678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0471-946E-B8A0-2AAB-C8912B3F5938}"/>
              </a:ext>
            </a:extLst>
          </p:cNvPr>
          <p:cNvSpPr>
            <a:spLocks noGrp="1"/>
          </p:cNvSpPr>
          <p:nvPr>
            <p:ph type="title"/>
          </p:nvPr>
        </p:nvSpPr>
        <p:spPr>
          <a:xfrm>
            <a:off x="1885155" y="745529"/>
            <a:ext cx="8421688" cy="1325563"/>
          </a:xfrm>
        </p:spPr>
        <p:txBody>
          <a:bodyPr anchor="ctr">
            <a:normAutofit/>
          </a:bodyPr>
          <a:lstStyle/>
          <a:p>
            <a:r>
              <a:rPr lang="en-US" dirty="0"/>
              <a:t>The problem</a:t>
            </a:r>
          </a:p>
        </p:txBody>
      </p:sp>
      <p:sp>
        <p:nvSpPr>
          <p:cNvPr id="3" name="Text Placeholder 2">
            <a:extLst>
              <a:ext uri="{FF2B5EF4-FFF2-40B4-BE49-F238E27FC236}">
                <a16:creationId xmlns:a16="http://schemas.microsoft.com/office/drawing/2014/main" id="{D807BB14-811F-5CD3-A105-2A8928E200DA}"/>
              </a:ext>
            </a:extLst>
          </p:cNvPr>
          <p:cNvSpPr>
            <a:spLocks noGrp="1"/>
          </p:cNvSpPr>
          <p:nvPr>
            <p:ph type="body" idx="1"/>
          </p:nvPr>
        </p:nvSpPr>
        <p:spPr>
          <a:xfrm>
            <a:off x="1243103" y="1805784"/>
            <a:ext cx="2882475" cy="823912"/>
          </a:xfrm>
        </p:spPr>
        <p:txBody>
          <a:bodyPr anchor="b">
            <a:normAutofit/>
          </a:bodyPr>
          <a:lstStyle/>
          <a:p>
            <a:r>
              <a:rPr lang="en-US" sz="1700" dirty="0"/>
              <a:t>The world is awash in digital Media</a:t>
            </a:r>
          </a:p>
        </p:txBody>
      </p:sp>
      <p:pic>
        <p:nvPicPr>
          <p:cNvPr id="19" name="Content Placeholder 18" descr="A picture containing text, person, person, looking&#10;&#10;Description automatically generated">
            <a:extLst>
              <a:ext uri="{FF2B5EF4-FFF2-40B4-BE49-F238E27FC236}">
                <a16:creationId xmlns:a16="http://schemas.microsoft.com/office/drawing/2014/main" id="{006DD78E-5E2D-0CD3-DDA0-A6AFF58D1630}"/>
              </a:ext>
            </a:extLst>
          </p:cNvPr>
          <p:cNvPicPr>
            <a:picLocks noGrp="1" noChangeAspect="1"/>
          </p:cNvPicPr>
          <p:nvPr>
            <p:ph sz="half" idx="2"/>
          </p:nvPr>
        </p:nvPicPr>
        <p:blipFill rotWithShape="1">
          <a:blip r:embed="rId3"/>
          <a:srcRect t="630" r="-3" b="-3"/>
          <a:stretch/>
        </p:blipFill>
        <p:spPr>
          <a:xfrm>
            <a:off x="1243103" y="2691017"/>
            <a:ext cx="2882475" cy="1997867"/>
          </a:xfrm>
          <a:noFill/>
        </p:spPr>
      </p:pic>
      <p:sp>
        <p:nvSpPr>
          <p:cNvPr id="5" name="Text Placeholder 4">
            <a:extLst>
              <a:ext uri="{FF2B5EF4-FFF2-40B4-BE49-F238E27FC236}">
                <a16:creationId xmlns:a16="http://schemas.microsoft.com/office/drawing/2014/main" id="{6B9A8824-2E62-F371-F835-BC134867DD7E}"/>
              </a:ext>
            </a:extLst>
          </p:cNvPr>
          <p:cNvSpPr>
            <a:spLocks noGrp="1"/>
          </p:cNvSpPr>
          <p:nvPr>
            <p:ph type="body" sz="quarter" idx="3"/>
          </p:nvPr>
        </p:nvSpPr>
        <p:spPr>
          <a:xfrm>
            <a:off x="4647663" y="1810676"/>
            <a:ext cx="2896671" cy="823912"/>
          </a:xfrm>
        </p:spPr>
        <p:txBody>
          <a:bodyPr anchor="b">
            <a:normAutofit/>
          </a:bodyPr>
          <a:lstStyle/>
          <a:p>
            <a:r>
              <a:rPr lang="en-US" dirty="0"/>
              <a:t>With no way to know what’s real</a:t>
            </a:r>
          </a:p>
        </p:txBody>
      </p:sp>
      <p:pic>
        <p:nvPicPr>
          <p:cNvPr id="17" name="Content Placeholder 16" descr="A picture containing text, outdoor, person, standing&#10;&#10;Description automatically generated">
            <a:extLst>
              <a:ext uri="{FF2B5EF4-FFF2-40B4-BE49-F238E27FC236}">
                <a16:creationId xmlns:a16="http://schemas.microsoft.com/office/drawing/2014/main" id="{E80E32A2-C021-7A94-79F2-22649613889B}"/>
              </a:ext>
            </a:extLst>
          </p:cNvPr>
          <p:cNvPicPr>
            <a:picLocks noGrp="1" noChangeAspect="1"/>
          </p:cNvPicPr>
          <p:nvPr>
            <p:ph sz="quarter" idx="4"/>
          </p:nvPr>
        </p:nvPicPr>
        <p:blipFill rotWithShape="1">
          <a:blip r:embed="rId4"/>
          <a:srcRect r="4" b="19336"/>
          <a:stretch/>
        </p:blipFill>
        <p:spPr>
          <a:xfrm>
            <a:off x="4647662" y="2691016"/>
            <a:ext cx="2896671" cy="1997867"/>
          </a:xfrm>
          <a:noFill/>
        </p:spPr>
      </p:pic>
      <p:sp>
        <p:nvSpPr>
          <p:cNvPr id="7" name="Text Placeholder 6">
            <a:extLst>
              <a:ext uri="{FF2B5EF4-FFF2-40B4-BE49-F238E27FC236}">
                <a16:creationId xmlns:a16="http://schemas.microsoft.com/office/drawing/2014/main" id="{E86334D1-50CD-6360-6EB4-585CD7CA4FE2}"/>
              </a:ext>
            </a:extLst>
          </p:cNvPr>
          <p:cNvSpPr>
            <a:spLocks noGrp="1"/>
          </p:cNvSpPr>
          <p:nvPr>
            <p:ph type="body" idx="13"/>
          </p:nvPr>
        </p:nvSpPr>
        <p:spPr>
          <a:xfrm>
            <a:off x="8066419" y="1805784"/>
            <a:ext cx="2882475" cy="823912"/>
          </a:xfrm>
        </p:spPr>
        <p:txBody>
          <a:bodyPr anchor="b">
            <a:normAutofit/>
          </a:bodyPr>
          <a:lstStyle/>
          <a:p>
            <a:r>
              <a:rPr lang="en-US" dirty="0"/>
              <a:t>And with no one to trust</a:t>
            </a:r>
          </a:p>
        </p:txBody>
      </p:sp>
      <p:pic>
        <p:nvPicPr>
          <p:cNvPr id="13" name="Content Placeholder 12" descr="A group of men in military uniforms&#10;&#10;Description automatically generated with low confidence">
            <a:extLst>
              <a:ext uri="{FF2B5EF4-FFF2-40B4-BE49-F238E27FC236}">
                <a16:creationId xmlns:a16="http://schemas.microsoft.com/office/drawing/2014/main" id="{79E5CF4B-53DB-839F-9F50-B8EED56CFA70}"/>
              </a:ext>
            </a:extLst>
          </p:cNvPr>
          <p:cNvPicPr>
            <a:picLocks noGrp="1" noChangeAspect="1"/>
          </p:cNvPicPr>
          <p:nvPr>
            <p:ph sz="half" idx="14"/>
          </p:nvPr>
        </p:nvPicPr>
        <p:blipFill rotWithShape="1">
          <a:blip r:embed="rId5"/>
          <a:srcRect t="3855" r="-3" b="13135"/>
          <a:stretch/>
        </p:blipFill>
        <p:spPr>
          <a:xfrm>
            <a:off x="8066417" y="2691015"/>
            <a:ext cx="2882475" cy="1997867"/>
          </a:xfrm>
          <a:noFill/>
        </p:spPr>
      </p:pic>
      <p:sp>
        <p:nvSpPr>
          <p:cNvPr id="9" name="Date Placeholder 8">
            <a:extLst>
              <a:ext uri="{FF2B5EF4-FFF2-40B4-BE49-F238E27FC236}">
                <a16:creationId xmlns:a16="http://schemas.microsoft.com/office/drawing/2014/main" id="{6B66C5EF-E5C1-D864-2A38-A0005E39C91A}"/>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2022</a:t>
            </a:r>
          </a:p>
        </p:txBody>
      </p:sp>
      <p:sp>
        <p:nvSpPr>
          <p:cNvPr id="10" name="Footer Placeholder 9">
            <a:extLst>
              <a:ext uri="{FF2B5EF4-FFF2-40B4-BE49-F238E27FC236}">
                <a16:creationId xmlns:a16="http://schemas.microsoft.com/office/drawing/2014/main" id="{2BDF196E-CD61-B60B-2BC1-245F7608F5E7}"/>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Pitch Deck</a:t>
            </a:r>
          </a:p>
        </p:txBody>
      </p:sp>
      <p:sp>
        <p:nvSpPr>
          <p:cNvPr id="11" name="Slide Number Placeholder 10">
            <a:extLst>
              <a:ext uri="{FF2B5EF4-FFF2-40B4-BE49-F238E27FC236}">
                <a16:creationId xmlns:a16="http://schemas.microsoft.com/office/drawing/2014/main" id="{3735BAE9-4B8A-FF83-7CA3-7740BCF4460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5CEABB6-07DC-46E8-9B57-56EC44A396E5}" type="slidenum">
              <a:rPr lang="en-US" smtClean="0"/>
              <a:pPr>
                <a:spcAft>
                  <a:spcPts val="600"/>
                </a:spcAft>
              </a:pPr>
              <a:t>8</a:t>
            </a:fld>
            <a:endParaRPr lang="en-US"/>
          </a:p>
        </p:txBody>
      </p:sp>
    </p:spTree>
    <p:extLst>
      <p:ext uri="{BB962C8B-B14F-4D97-AF65-F5344CB8AC3E}">
        <p14:creationId xmlns:p14="http://schemas.microsoft.com/office/powerpoint/2010/main" val="11062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FA2D-C93B-DD28-8140-4600DD0FFB32}"/>
              </a:ext>
            </a:extLst>
          </p:cNvPr>
          <p:cNvSpPr>
            <a:spLocks noGrp="1"/>
          </p:cNvSpPr>
          <p:nvPr>
            <p:ph type="title"/>
          </p:nvPr>
        </p:nvSpPr>
        <p:spPr>
          <a:xfrm>
            <a:off x="1885156" y="554477"/>
            <a:ext cx="8421688" cy="1663264"/>
          </a:xfrm>
        </p:spPr>
        <p:txBody>
          <a:bodyPr/>
          <a:lstStyle/>
          <a:p>
            <a:r>
              <a:rPr lang="en-US" dirty="0"/>
              <a:t>The Problem</a:t>
            </a:r>
          </a:p>
        </p:txBody>
      </p:sp>
      <p:sp>
        <p:nvSpPr>
          <p:cNvPr id="9" name="Date Placeholder 8">
            <a:extLst>
              <a:ext uri="{FF2B5EF4-FFF2-40B4-BE49-F238E27FC236}">
                <a16:creationId xmlns:a16="http://schemas.microsoft.com/office/drawing/2014/main" id="{7020AD39-EB07-2FAF-68D7-17CB97755A3C}"/>
              </a:ext>
            </a:extLst>
          </p:cNvPr>
          <p:cNvSpPr>
            <a:spLocks noGrp="1"/>
          </p:cNvSpPr>
          <p:nvPr>
            <p:ph type="dt" sz="half" idx="10"/>
          </p:nvPr>
        </p:nvSpPr>
        <p:spPr/>
        <p:txBody>
          <a:bodyPr/>
          <a:lstStyle/>
          <a:p>
            <a:r>
              <a:rPr lang="en-US" dirty="0"/>
              <a:t>2022</a:t>
            </a:r>
          </a:p>
        </p:txBody>
      </p:sp>
      <p:sp>
        <p:nvSpPr>
          <p:cNvPr id="10" name="Footer Placeholder 9">
            <a:extLst>
              <a:ext uri="{FF2B5EF4-FFF2-40B4-BE49-F238E27FC236}">
                <a16:creationId xmlns:a16="http://schemas.microsoft.com/office/drawing/2014/main" id="{85FD5152-548C-9424-7AB1-3B326A6181B4}"/>
              </a:ext>
            </a:extLst>
          </p:cNvPr>
          <p:cNvSpPr>
            <a:spLocks noGrp="1"/>
          </p:cNvSpPr>
          <p:nvPr>
            <p:ph type="ftr" sz="quarter" idx="11"/>
          </p:nvPr>
        </p:nvSpPr>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FEC15DA6-AC1B-1C1B-0B56-D53FC2E888BF}"/>
              </a:ext>
            </a:extLst>
          </p:cNvPr>
          <p:cNvSpPr>
            <a:spLocks noGrp="1"/>
          </p:cNvSpPr>
          <p:nvPr>
            <p:ph type="sldNum" sz="quarter" idx="12"/>
          </p:nvPr>
        </p:nvSpPr>
        <p:spPr/>
        <p:txBody>
          <a:bodyPr/>
          <a:lstStyle/>
          <a:p>
            <a:fld id="{B5CEABB6-07DC-46E8-9B57-56EC44A396E5}" type="slidenum">
              <a:rPr lang="en-US" smtClean="0"/>
              <a:t>9</a:t>
            </a:fld>
            <a:endParaRPr lang="en-US" dirty="0"/>
          </a:p>
        </p:txBody>
      </p:sp>
      <p:pic>
        <p:nvPicPr>
          <p:cNvPr id="13" name="Picture 12" descr="Two people reading books&#10;&#10;Description automatically generated with low confidence">
            <a:extLst>
              <a:ext uri="{FF2B5EF4-FFF2-40B4-BE49-F238E27FC236}">
                <a16:creationId xmlns:a16="http://schemas.microsoft.com/office/drawing/2014/main" id="{85BFA62F-D83B-7EE5-0844-C081186AEF3E}"/>
              </a:ext>
            </a:extLst>
          </p:cNvPr>
          <p:cNvPicPr>
            <a:picLocks noChangeAspect="1"/>
          </p:cNvPicPr>
          <p:nvPr/>
        </p:nvPicPr>
        <p:blipFill>
          <a:blip r:embed="rId2"/>
          <a:stretch>
            <a:fillRect/>
          </a:stretch>
        </p:blipFill>
        <p:spPr>
          <a:xfrm>
            <a:off x="4076036" y="1974616"/>
            <a:ext cx="4039927" cy="3181044"/>
          </a:xfrm>
          <a:prstGeom prst="rect">
            <a:avLst/>
          </a:prstGeom>
        </p:spPr>
      </p:pic>
      <p:sp>
        <p:nvSpPr>
          <p:cNvPr id="14" name="TextBox 13">
            <a:extLst>
              <a:ext uri="{FF2B5EF4-FFF2-40B4-BE49-F238E27FC236}">
                <a16:creationId xmlns:a16="http://schemas.microsoft.com/office/drawing/2014/main" id="{CE30FE31-56E2-5B1A-E6CE-CD9BA368AD9B}"/>
              </a:ext>
            </a:extLst>
          </p:cNvPr>
          <p:cNvSpPr txBox="1"/>
          <p:nvPr/>
        </p:nvSpPr>
        <p:spPr>
          <a:xfrm>
            <a:off x="1194575" y="5390096"/>
            <a:ext cx="9802849" cy="671081"/>
          </a:xfrm>
          <a:prstGeom prst="rect">
            <a:avLst/>
          </a:prstGeom>
          <a:noFill/>
        </p:spPr>
        <p:txBody>
          <a:bodyPr wrap="square" rtlCol="0">
            <a:spAutoFit/>
          </a:bodyPr>
          <a:lstStyle/>
          <a:p>
            <a:pPr marR="0" lvl="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Ongoing massive increases in digital media manipulation with increasingly sophisticated tools capable of producing results that fool human perception</a:t>
            </a:r>
            <a:endParaRPr lang="en-US" dirty="0"/>
          </a:p>
        </p:txBody>
      </p:sp>
    </p:spTree>
    <p:extLst>
      <p:ext uri="{BB962C8B-B14F-4D97-AF65-F5344CB8AC3E}">
        <p14:creationId xmlns:p14="http://schemas.microsoft.com/office/powerpoint/2010/main" val="67042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dark sales pitch_tm22318419_Win32_LW__SL_v3" id="{25F84EBA-C1D2-4AFA-BE29-F69FFF8F2DC6}" vid="{6C5BA4FE-EBF3-4DA8-82DB-24F1AF7B6C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BA3906-9696-4247-AC0D-DD5C26B2A70A}">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2.xml><?xml version="1.0" encoding="utf-8"?>
<ds:datastoreItem xmlns:ds="http://schemas.openxmlformats.org/officeDocument/2006/customXml" ds:itemID="{2D446390-8521-40A2-A462-EA068123BED9}">
  <ds:schemaRefs>
    <ds:schemaRef ds:uri="http://schemas.microsoft.com/sharepoint/v3/contenttype/forms"/>
  </ds:schemaRefs>
</ds:datastoreItem>
</file>

<file path=customXml/itemProps3.xml><?xml version="1.0" encoding="utf-8"?>
<ds:datastoreItem xmlns:ds="http://schemas.openxmlformats.org/officeDocument/2006/customXml" ds:itemID="{01E84A1C-2814-43A7-9448-348326113A4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Minimalist sales pitch</Template>
  <TotalTime>29147</TotalTime>
  <Words>1954</Words>
  <Application>Microsoft Office PowerPoint</Application>
  <PresentationFormat>Widescreen</PresentationFormat>
  <Paragraphs>347</Paragraphs>
  <Slides>44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Tenorite</vt:lpstr>
      <vt:lpstr>Wingdings</vt:lpstr>
      <vt:lpstr>Monoline</vt:lpstr>
      <vt:lpstr>Vidatis</vt:lpstr>
      <vt:lpstr>Mission Statement</vt:lpstr>
      <vt:lpstr>How Did we get here?</vt:lpstr>
      <vt:lpstr>The Team:  Jason Harvey</vt:lpstr>
      <vt:lpstr>The Team:  Dr. Karl Schwerdt</vt:lpstr>
      <vt:lpstr>The Team:  Chris Behrens</vt:lpstr>
      <vt:lpstr>The Team:  Michael Jarrett</vt:lpstr>
      <vt:lpstr>The problem</vt:lpstr>
      <vt:lpstr>The Problem</vt:lpstr>
      <vt:lpstr>Plan to address the problem</vt:lpstr>
      <vt:lpstr>The Solution</vt:lpstr>
      <vt:lpstr>The solution - How</vt:lpstr>
      <vt:lpstr>The solution - How</vt:lpstr>
      <vt:lpstr>The solution - How</vt:lpstr>
      <vt:lpstr>Examples- Unedited</vt:lpstr>
      <vt:lpstr>Examples- Unedited</vt:lpstr>
      <vt:lpstr>Examples- Unedited</vt:lpstr>
      <vt:lpstr>Examples- Edited</vt:lpstr>
      <vt:lpstr>Examples- Edited</vt:lpstr>
      <vt:lpstr>Examples- Edited</vt:lpstr>
      <vt:lpstr>Examples</vt:lpstr>
      <vt:lpstr>Examples- Unedited</vt:lpstr>
      <vt:lpstr>Examples- Unedited</vt:lpstr>
      <vt:lpstr>Examples- Unedited</vt:lpstr>
      <vt:lpstr>Examples- Edited</vt:lpstr>
      <vt:lpstr>Examples- Edited</vt:lpstr>
      <vt:lpstr>Examples- Edited</vt:lpstr>
      <vt:lpstr>Examples</vt:lpstr>
      <vt:lpstr>Use cases - Customers</vt:lpstr>
      <vt:lpstr>Why now?</vt:lpstr>
      <vt:lpstr>Why Now?  Potential Impact</vt:lpstr>
      <vt:lpstr>Market Dimension Examples</vt:lpstr>
      <vt:lpstr>return strategies</vt:lpstr>
      <vt:lpstr>Return Strategies</vt:lpstr>
      <vt:lpstr>What we bring to the table- Traction</vt:lpstr>
      <vt:lpstr>Why we need money</vt:lpstr>
      <vt:lpstr>Year One – Digital Images</vt:lpstr>
      <vt:lpstr>Year One – Breakdown</vt:lpstr>
      <vt:lpstr>Year 2</vt:lpstr>
      <vt:lpstr>Years One &amp; Two</vt:lpstr>
      <vt:lpstr>Year 3</vt:lpstr>
      <vt:lpstr>The patent</vt:lpstr>
      <vt:lpstr>Financials</vt:lpstr>
      <vt:lpstr>In this world, wouldn’t it be nice if we could all make money off the truth for a change?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Vidatis</dc:title>
  <dc:creator>Chris Behrens</dc:creator>
  <cp:lastModifiedBy>Jason Harvey</cp:lastModifiedBy>
  <cp:revision>37</cp:revision>
  <dcterms:created xsi:type="dcterms:W3CDTF">2022-05-16T17:16:44Z</dcterms:created>
  <dcterms:modified xsi:type="dcterms:W3CDTF">2022-11-07T22:01:16Z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